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77" r:id="rId2"/>
    <p:sldId id="567" r:id="rId3"/>
    <p:sldId id="579" r:id="rId4"/>
    <p:sldId id="580" r:id="rId5"/>
    <p:sldId id="257" r:id="rId6"/>
    <p:sldId id="586" r:id="rId7"/>
    <p:sldId id="264" r:id="rId8"/>
    <p:sldId id="572" r:id="rId9"/>
    <p:sldId id="587" r:id="rId10"/>
    <p:sldId id="557" r:id="rId11"/>
    <p:sldId id="585" r:id="rId12"/>
    <p:sldId id="565" r:id="rId13"/>
    <p:sldId id="574" r:id="rId14"/>
    <p:sldId id="561" r:id="rId15"/>
    <p:sldId id="568" r:id="rId16"/>
    <p:sldId id="564" r:id="rId17"/>
    <p:sldId id="575" r:id="rId18"/>
    <p:sldId id="576" r:id="rId19"/>
    <p:sldId id="261" r:id="rId20"/>
    <p:sldId id="5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cmAuthor id="2" name="Victoria McGregor Riley" initials="VMR" lastIdx="28" clrIdx="1"/>
  <p:cmAuthor id="3" name="Karen Curran" initials="KC"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855"/>
    <a:srgbClr val="31859C"/>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6" autoAdjust="0"/>
    <p:restoredTop sz="76915" autoAdjust="0"/>
  </p:normalViewPr>
  <p:slideViewPr>
    <p:cSldViewPr snapToGrid="0">
      <p:cViewPr>
        <p:scale>
          <a:sx n="66" d="100"/>
          <a:sy n="66" d="100"/>
        </p:scale>
        <p:origin x="-792" y="-60"/>
      </p:cViewPr>
      <p:guideLst>
        <p:guide orient="horz" pos="2160"/>
        <p:guide pos="3840"/>
      </p:guideLst>
    </p:cSldViewPr>
  </p:slideViewPr>
  <p:notesTextViewPr>
    <p:cViewPr>
      <p:scale>
        <a:sx n="1" d="1"/>
        <a:sy n="1" d="1"/>
      </p:scale>
      <p:origin x="0" y="0"/>
    </p:cViewPr>
  </p:notesTextViewPr>
  <p:notesViewPr>
    <p:cSldViewPr snapToGrid="0">
      <p:cViewPr varScale="1">
        <p:scale>
          <a:sx n="40" d="100"/>
          <a:sy n="40" d="100"/>
        </p:scale>
        <p:origin x="1522"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0E3BF-4586-4AD7-BB13-4E4976AED06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67F7D9EA-BE6A-457D-87E0-23BE075FA6D8}">
      <dgm:prSet/>
      <dgm:spPr>
        <a:xfrm rot="5400000">
          <a:off x="357" y="61194"/>
          <a:ext cx="438993" cy="270672"/>
        </a:xfrm>
        <a:prstGeom prst="triangle">
          <a:avLst/>
        </a:prstGeom>
        <a:solidFill>
          <a:srgbClr val="604A7B"/>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CF5C6915-2993-4DD2-A0DB-CC5CD7DF5C8A}" type="parTrans" cxnId="{EBF2BA6D-D9E8-47C3-84F8-A15D487EEB77}">
      <dgm:prSet/>
      <dgm:spPr/>
      <dgm:t>
        <a:bodyPr/>
        <a:lstStyle/>
        <a:p>
          <a:endParaRPr lang="en-GB"/>
        </a:p>
      </dgm:t>
    </dgm:pt>
    <dgm:pt modelId="{F703E538-8C8B-42D3-9286-87119EBBF19D}" type="sibTrans" cxnId="{EBF2BA6D-D9E8-47C3-84F8-A15D487EEB77}">
      <dgm:prSet/>
      <dgm:spPr/>
      <dgm:t>
        <a:bodyPr/>
        <a:lstStyle/>
        <a:p>
          <a:endParaRPr lang="en-GB"/>
        </a:p>
      </dgm:t>
    </dgm:pt>
    <dgm:pt modelId="{819271AD-C8A1-4717-AEEF-688F727AD641}">
      <dgm:prSet/>
      <dgm:spPr>
        <a:xfrm rot="5400000">
          <a:off x="395451" y="61194"/>
          <a:ext cx="438993" cy="270672"/>
        </a:xfrm>
        <a:prstGeom prst="triangle">
          <a:avLst/>
        </a:prstGeom>
        <a:solidFill>
          <a:srgbClr val="55566F"/>
        </a:solidFill>
        <a:ln w="762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5103FFED-22CA-4392-B7D3-D1235FFD6699}" type="parTrans" cxnId="{D908E540-64DE-4838-9D04-CFD65E733996}">
      <dgm:prSet/>
      <dgm:spPr/>
      <dgm:t>
        <a:bodyPr/>
        <a:lstStyle/>
        <a:p>
          <a:endParaRPr lang="en-GB"/>
        </a:p>
      </dgm:t>
    </dgm:pt>
    <dgm:pt modelId="{216BA1E3-378E-4C8B-B5D6-E12388FF2E8E}" type="sibTrans" cxnId="{D908E540-64DE-4838-9D04-CFD65E733996}">
      <dgm:prSet/>
      <dgm:spPr/>
      <dgm:t>
        <a:bodyPr/>
        <a:lstStyle/>
        <a:p>
          <a:endParaRPr lang="en-GB"/>
        </a:p>
      </dgm:t>
    </dgm:pt>
    <dgm:pt modelId="{7D5778A7-3A81-418E-A575-C295ABCE4235}">
      <dgm:prSet/>
      <dgm:spPr>
        <a:xfrm rot="5400000">
          <a:off x="790545" y="60324"/>
          <a:ext cx="441346" cy="272411"/>
        </a:xfrm>
        <a:prstGeom prst="triangle">
          <a:avLst/>
        </a:prstGeom>
        <a:solidFill>
          <a:srgbClr val="D6A418"/>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403083B0-97CA-4B68-9E6F-35F2817DC78D}" type="parTrans" cxnId="{D86E0AB0-3732-4B63-BD85-FEFEAFFD3532}">
      <dgm:prSet/>
      <dgm:spPr/>
      <dgm:t>
        <a:bodyPr/>
        <a:lstStyle/>
        <a:p>
          <a:endParaRPr lang="en-GB"/>
        </a:p>
      </dgm:t>
    </dgm:pt>
    <dgm:pt modelId="{263CCDD1-A63D-4CAB-A5EA-ECE930F3B948}" type="sibTrans" cxnId="{D86E0AB0-3732-4B63-BD85-FEFEAFFD3532}">
      <dgm:prSet/>
      <dgm:spPr/>
      <dgm:t>
        <a:bodyPr/>
        <a:lstStyle/>
        <a:p>
          <a:endParaRPr lang="en-GB"/>
        </a:p>
      </dgm:t>
    </dgm:pt>
    <dgm:pt modelId="{FCA090E6-87AD-4958-8474-661B38D0CB2C}">
      <dgm:prSet/>
      <dgm:spPr>
        <a:xfrm rot="5400000">
          <a:off x="1583087" y="61194"/>
          <a:ext cx="438993" cy="270672"/>
        </a:xfrm>
        <a:prstGeom prst="triangle">
          <a:avLst/>
        </a:prstGeom>
        <a:solidFill>
          <a:srgbClr val="47BDAE"/>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3F2420D1-118B-42E8-9972-4E9B19108FC7}" type="parTrans" cxnId="{F40884DF-D347-4E0B-9274-BCB8C1648AF8}">
      <dgm:prSet/>
      <dgm:spPr/>
      <dgm:t>
        <a:bodyPr/>
        <a:lstStyle/>
        <a:p>
          <a:endParaRPr lang="en-GB"/>
        </a:p>
      </dgm:t>
    </dgm:pt>
    <dgm:pt modelId="{BB08C627-6AA3-422F-A4CA-1FD415EF4664}" type="sibTrans" cxnId="{F40884DF-D347-4E0B-9274-BCB8C1648AF8}">
      <dgm:prSet/>
      <dgm:spPr/>
      <dgm:t>
        <a:bodyPr/>
        <a:lstStyle/>
        <a:p>
          <a:endParaRPr lang="en-GB"/>
        </a:p>
      </dgm:t>
    </dgm:pt>
    <dgm:pt modelId="{0CC2EFD8-5AE0-4A0B-856C-5C12690D605E}">
      <dgm:prSet/>
      <dgm:spPr>
        <a:xfrm rot="5400000">
          <a:off x="1978181" y="61194"/>
          <a:ext cx="438993" cy="270672"/>
        </a:xfrm>
        <a:prstGeom prst="triangle">
          <a:avLst/>
        </a:prstGeom>
        <a:solidFill>
          <a:srgbClr val="002060"/>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03EE3944-4CE4-43C9-B6DB-18F6503CC5E8}" type="parTrans" cxnId="{6F7FE0D2-C254-4E2B-A7A1-63DDEDCA8E6B}">
      <dgm:prSet/>
      <dgm:spPr/>
      <dgm:t>
        <a:bodyPr/>
        <a:lstStyle/>
        <a:p>
          <a:endParaRPr lang="en-GB"/>
        </a:p>
      </dgm:t>
    </dgm:pt>
    <dgm:pt modelId="{4A41DD07-0B3A-4FCC-A8D0-7BCDB0572CD1}" type="sibTrans" cxnId="{6F7FE0D2-C254-4E2B-A7A1-63DDEDCA8E6B}">
      <dgm:prSet/>
      <dgm:spPr/>
      <dgm:t>
        <a:bodyPr/>
        <a:lstStyle/>
        <a:p>
          <a:endParaRPr lang="en-GB"/>
        </a:p>
      </dgm:t>
    </dgm:pt>
    <dgm:pt modelId="{D729E1D6-63C7-4665-97C6-6D7037438573}">
      <dgm:prSet/>
      <dgm:spPr>
        <a:xfrm rot="5400000">
          <a:off x="2373275" y="61194"/>
          <a:ext cx="438993" cy="270672"/>
        </a:xfrm>
        <a:prstGeom prst="triangle">
          <a:avLst/>
        </a:prstGeom>
        <a:solidFill>
          <a:srgbClr val="92D050"/>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F1EBA03D-6B50-464A-BEA9-8026C6CEB20E}" type="parTrans" cxnId="{C8239587-4355-4BA7-A836-66C51B9A60FC}">
      <dgm:prSet/>
      <dgm:spPr/>
      <dgm:t>
        <a:bodyPr/>
        <a:lstStyle/>
        <a:p>
          <a:endParaRPr lang="en-GB"/>
        </a:p>
      </dgm:t>
    </dgm:pt>
    <dgm:pt modelId="{39396B81-0D1A-4210-988A-85A78E157C69}" type="sibTrans" cxnId="{C8239587-4355-4BA7-A836-66C51B9A60FC}">
      <dgm:prSet/>
      <dgm:spPr/>
      <dgm:t>
        <a:bodyPr/>
        <a:lstStyle/>
        <a:p>
          <a:endParaRPr lang="en-GB"/>
        </a:p>
      </dgm:t>
    </dgm:pt>
    <dgm:pt modelId="{F058412F-233C-42A2-98C6-FDA014872177}">
      <dgm:prSet/>
      <dgm:spPr>
        <a:xfrm rot="5400000">
          <a:off x="2768369" y="61194"/>
          <a:ext cx="438993" cy="270672"/>
        </a:xfrm>
        <a:prstGeom prst="triangle">
          <a:avLst/>
        </a:prstGeom>
        <a:solidFill>
          <a:srgbClr val="AE2573"/>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2FA04E99-B46E-4290-9067-45D7B682DC01}" type="parTrans" cxnId="{556CFFC7-E3F9-402B-A871-8598E33A77DF}">
      <dgm:prSet/>
      <dgm:spPr/>
      <dgm:t>
        <a:bodyPr/>
        <a:lstStyle/>
        <a:p>
          <a:endParaRPr lang="en-GB"/>
        </a:p>
      </dgm:t>
    </dgm:pt>
    <dgm:pt modelId="{21320599-C80B-459F-8DF2-9EAD68500256}" type="sibTrans" cxnId="{556CFFC7-E3F9-402B-A871-8598E33A77DF}">
      <dgm:prSet/>
      <dgm:spPr/>
      <dgm:t>
        <a:bodyPr/>
        <a:lstStyle/>
        <a:p>
          <a:endParaRPr lang="en-GB"/>
        </a:p>
      </dgm:t>
    </dgm:pt>
    <dgm:pt modelId="{5A333347-288F-459A-8638-13F10D6959A5}">
      <dgm:prSet/>
      <dgm:spPr>
        <a:xfrm rot="5400000">
          <a:off x="3163464" y="61194"/>
          <a:ext cx="438993" cy="270672"/>
        </a:xfrm>
        <a:prstGeom prst="triangle">
          <a:avLst/>
        </a:prstGeom>
        <a:solidFill>
          <a:srgbClr val="ED8B00"/>
        </a:solidFill>
        <a:ln w="762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5170E14F-7925-47D2-B99B-A84AE1968211}" type="parTrans" cxnId="{C7F34AB1-EA9D-42E1-91B8-EAF110175530}">
      <dgm:prSet/>
      <dgm:spPr/>
      <dgm:t>
        <a:bodyPr/>
        <a:lstStyle/>
        <a:p>
          <a:endParaRPr lang="en-GB"/>
        </a:p>
      </dgm:t>
    </dgm:pt>
    <dgm:pt modelId="{AC6CB3B6-5D92-4CCE-950F-11D94AEC5884}" type="sibTrans" cxnId="{C7F34AB1-EA9D-42E1-91B8-EAF110175530}">
      <dgm:prSet/>
      <dgm:spPr/>
      <dgm:t>
        <a:bodyPr/>
        <a:lstStyle/>
        <a:p>
          <a:endParaRPr lang="en-GB"/>
        </a:p>
      </dgm:t>
    </dgm:pt>
    <dgm:pt modelId="{3EA4EAC6-6B3B-464A-8A11-123D1C929661}">
      <dgm:prSet/>
      <dgm:spPr>
        <a:xfrm rot="5400000">
          <a:off x="3558558" y="60324"/>
          <a:ext cx="441346" cy="272411"/>
        </a:xfrm>
        <a:prstGeom prst="triangle">
          <a:avLst/>
        </a:prstGeom>
        <a:solidFill>
          <a:srgbClr val="7C2855"/>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563E2EBF-A17D-4898-9FD9-9F043623E0B7}" type="parTrans" cxnId="{751F3341-E302-4444-927E-B7728DCA3A03}">
      <dgm:prSet/>
      <dgm:spPr/>
      <dgm:t>
        <a:bodyPr/>
        <a:lstStyle/>
        <a:p>
          <a:endParaRPr lang="en-GB"/>
        </a:p>
      </dgm:t>
    </dgm:pt>
    <dgm:pt modelId="{EEDFB129-8EF7-4531-BC4E-9B4280445ADE}" type="sibTrans" cxnId="{751F3341-E302-4444-927E-B7728DCA3A03}">
      <dgm:prSet/>
      <dgm:spPr/>
      <dgm:t>
        <a:bodyPr/>
        <a:lstStyle/>
        <a:p>
          <a:endParaRPr lang="en-GB"/>
        </a:p>
      </dgm:t>
    </dgm:pt>
    <dgm:pt modelId="{0DEB9786-96A1-4346-9896-C151B33C2096}">
      <dgm:prSet/>
      <dgm:spPr>
        <a:xfrm rot="5400000">
          <a:off x="1187992" y="61194"/>
          <a:ext cx="438993" cy="270672"/>
        </a:xfrm>
        <a:prstGeom prst="triangle">
          <a:avLst/>
        </a:prstGeom>
        <a:solidFill>
          <a:srgbClr val="883043"/>
        </a:solidFill>
        <a:ln w="25400" cap="flat" cmpd="sng" algn="ctr">
          <a:noFill/>
          <a:prstDash val="solid"/>
        </a:ln>
        <a:effectLst/>
      </dgm:spPr>
      <dgm:t>
        <a:bodyPr/>
        <a:lstStyle/>
        <a:p>
          <a:pPr>
            <a:buNone/>
          </a:pPr>
          <a:endParaRPr lang="en-US" dirty="0">
            <a:solidFill>
              <a:sysClr val="window" lastClr="FFFFFF"/>
            </a:solidFill>
            <a:latin typeface="Rockwell" panose="02060603020205020403" pitchFamily="18" charset="0"/>
            <a:ea typeface="+mn-ea"/>
            <a:cs typeface="+mn-cs"/>
          </a:endParaRPr>
        </a:p>
      </dgm:t>
    </dgm:pt>
    <dgm:pt modelId="{D17AF0B1-BD69-40BF-B1D9-2C61B42D0931}" type="sibTrans" cxnId="{D01AE2D2-992A-4F49-8189-CBE13309AC9D}">
      <dgm:prSet/>
      <dgm:spPr/>
      <dgm:t>
        <a:bodyPr/>
        <a:lstStyle/>
        <a:p>
          <a:endParaRPr lang="en-GB"/>
        </a:p>
      </dgm:t>
    </dgm:pt>
    <dgm:pt modelId="{4442AD41-F77B-409D-B88B-FA8222B7415F}" type="parTrans" cxnId="{D01AE2D2-992A-4F49-8189-CBE13309AC9D}">
      <dgm:prSet/>
      <dgm:spPr/>
      <dgm:t>
        <a:bodyPr/>
        <a:lstStyle/>
        <a:p>
          <a:endParaRPr lang="en-GB"/>
        </a:p>
      </dgm:t>
    </dgm:pt>
    <dgm:pt modelId="{C53A0AA9-576D-438B-9E32-A457FCC059C3}" type="pres">
      <dgm:prSet presAssocID="{98B0E3BF-4586-4AD7-BB13-4E4976AED060}" presName="Name0" presStyleCnt="0">
        <dgm:presLayoutVars>
          <dgm:dir/>
          <dgm:animLvl val="lvl"/>
          <dgm:resizeHandles val="exact"/>
        </dgm:presLayoutVars>
      </dgm:prSet>
      <dgm:spPr/>
      <dgm:t>
        <a:bodyPr/>
        <a:lstStyle/>
        <a:p>
          <a:endParaRPr lang="en-GB"/>
        </a:p>
      </dgm:t>
    </dgm:pt>
    <dgm:pt modelId="{1D8EE38B-1C08-4CF6-8161-525255F72199}" type="pres">
      <dgm:prSet presAssocID="{67F7D9EA-BE6A-457D-87E0-23BE075FA6D8}" presName="parTxOnly" presStyleLbl="node1" presStyleIdx="0" presStyleCnt="10" custAng="5400000" custScaleY="154144">
        <dgm:presLayoutVars>
          <dgm:chMax val="0"/>
          <dgm:chPref val="0"/>
          <dgm:bulletEnabled val="1"/>
        </dgm:presLayoutVars>
      </dgm:prSet>
      <dgm:spPr>
        <a:prstGeom prst="triangle">
          <a:avLst/>
        </a:prstGeom>
      </dgm:spPr>
      <dgm:t>
        <a:bodyPr/>
        <a:lstStyle/>
        <a:p>
          <a:endParaRPr lang="en-GB"/>
        </a:p>
      </dgm:t>
    </dgm:pt>
    <dgm:pt modelId="{64D2FC98-846D-483A-AC13-94CC3E5428E7}" type="pres">
      <dgm:prSet presAssocID="{F703E538-8C8B-42D3-9286-87119EBBF19D}" presName="parTxOnlySpace" presStyleCnt="0"/>
      <dgm:spPr/>
    </dgm:pt>
    <dgm:pt modelId="{86468A79-BE83-4CB5-9BEC-7415842D5C69}" type="pres">
      <dgm:prSet presAssocID="{819271AD-C8A1-4717-AEEF-688F727AD641}" presName="parTxOnly" presStyleLbl="node1" presStyleIdx="1" presStyleCnt="10" custAng="5400000" custScaleY="154144" custLinFactNeighborY="3975">
        <dgm:presLayoutVars>
          <dgm:chMax val="0"/>
          <dgm:chPref val="0"/>
          <dgm:bulletEnabled val="1"/>
        </dgm:presLayoutVars>
      </dgm:prSet>
      <dgm:spPr>
        <a:prstGeom prst="triangle">
          <a:avLst/>
        </a:prstGeom>
      </dgm:spPr>
      <dgm:t>
        <a:bodyPr/>
        <a:lstStyle/>
        <a:p>
          <a:endParaRPr lang="en-GB"/>
        </a:p>
      </dgm:t>
    </dgm:pt>
    <dgm:pt modelId="{29DC62F7-B5D5-4FCA-9E30-9F70E3F0710E}" type="pres">
      <dgm:prSet presAssocID="{216BA1E3-378E-4C8B-B5D6-E12388FF2E8E}" presName="parTxOnlySpace" presStyleCnt="0"/>
      <dgm:spPr/>
    </dgm:pt>
    <dgm:pt modelId="{D4BB9F8F-20FF-4529-AEFC-1845BC6E0D76}" type="pres">
      <dgm:prSet presAssocID="{7D5778A7-3A81-418E-A575-C295ABCE4235}" presName="parTxOnly" presStyleLbl="node1" presStyleIdx="2" presStyleCnt="10" custAng="5400000" custScaleX="100536" custScaleY="155134" custLinFactNeighborY="2932">
        <dgm:presLayoutVars>
          <dgm:chMax val="0"/>
          <dgm:chPref val="0"/>
          <dgm:bulletEnabled val="1"/>
        </dgm:presLayoutVars>
      </dgm:prSet>
      <dgm:spPr>
        <a:prstGeom prst="triangle">
          <a:avLst/>
        </a:prstGeom>
      </dgm:spPr>
      <dgm:t>
        <a:bodyPr/>
        <a:lstStyle/>
        <a:p>
          <a:endParaRPr lang="en-GB"/>
        </a:p>
      </dgm:t>
    </dgm:pt>
    <dgm:pt modelId="{02E5141D-EB87-448E-8AC2-8132FA0EA17A}" type="pres">
      <dgm:prSet presAssocID="{263CCDD1-A63D-4CAB-A5EA-ECE930F3B948}" presName="parTxOnlySpace" presStyleCnt="0"/>
      <dgm:spPr/>
    </dgm:pt>
    <dgm:pt modelId="{C661A27E-BB83-4440-93C9-89A55D261F17}" type="pres">
      <dgm:prSet presAssocID="{0DEB9786-96A1-4346-9896-C151B33C2096}" presName="parTxOnly" presStyleLbl="node1" presStyleIdx="3" presStyleCnt="10" custAng="5400000" custScaleY="154144">
        <dgm:presLayoutVars>
          <dgm:chMax val="0"/>
          <dgm:chPref val="0"/>
          <dgm:bulletEnabled val="1"/>
        </dgm:presLayoutVars>
      </dgm:prSet>
      <dgm:spPr>
        <a:prstGeom prst="triangle">
          <a:avLst/>
        </a:prstGeom>
      </dgm:spPr>
      <dgm:t>
        <a:bodyPr/>
        <a:lstStyle/>
        <a:p>
          <a:endParaRPr lang="en-GB"/>
        </a:p>
      </dgm:t>
    </dgm:pt>
    <dgm:pt modelId="{63DE1BF4-5826-41FC-9680-67CBC1057B45}" type="pres">
      <dgm:prSet presAssocID="{D17AF0B1-BD69-40BF-B1D9-2C61B42D0931}" presName="parTxOnlySpace" presStyleCnt="0"/>
      <dgm:spPr/>
    </dgm:pt>
    <dgm:pt modelId="{F85E54A1-9C79-4434-A64C-54C3D9244CE1}" type="pres">
      <dgm:prSet presAssocID="{FCA090E6-87AD-4958-8474-661B38D0CB2C}" presName="parTxOnly" presStyleLbl="node1" presStyleIdx="4" presStyleCnt="10" custAng="5400000" custScaleY="154144" custLinFactNeighborX="0" custLinFactNeighborY="2932">
        <dgm:presLayoutVars>
          <dgm:chMax val="0"/>
          <dgm:chPref val="0"/>
          <dgm:bulletEnabled val="1"/>
        </dgm:presLayoutVars>
      </dgm:prSet>
      <dgm:spPr>
        <a:prstGeom prst="triangle">
          <a:avLst/>
        </a:prstGeom>
      </dgm:spPr>
      <dgm:t>
        <a:bodyPr/>
        <a:lstStyle/>
        <a:p>
          <a:endParaRPr lang="en-GB"/>
        </a:p>
      </dgm:t>
    </dgm:pt>
    <dgm:pt modelId="{3887DE5A-66D5-45A8-8776-9E8836C6550E}" type="pres">
      <dgm:prSet presAssocID="{BB08C627-6AA3-422F-A4CA-1FD415EF4664}" presName="parTxOnlySpace" presStyleCnt="0"/>
      <dgm:spPr/>
    </dgm:pt>
    <dgm:pt modelId="{CA94A6A6-A9F2-4BF3-AB37-3B2507B8C3A1}" type="pres">
      <dgm:prSet presAssocID="{0CC2EFD8-5AE0-4A0B-856C-5C12690D605E}" presName="parTxOnly" presStyleLbl="node1" presStyleIdx="5" presStyleCnt="10" custAng="5400000" custScaleY="154144">
        <dgm:presLayoutVars>
          <dgm:chMax val="0"/>
          <dgm:chPref val="0"/>
          <dgm:bulletEnabled val="1"/>
        </dgm:presLayoutVars>
      </dgm:prSet>
      <dgm:spPr>
        <a:prstGeom prst="triangle">
          <a:avLst/>
        </a:prstGeom>
      </dgm:spPr>
      <dgm:t>
        <a:bodyPr/>
        <a:lstStyle/>
        <a:p>
          <a:endParaRPr lang="en-GB"/>
        </a:p>
      </dgm:t>
    </dgm:pt>
    <dgm:pt modelId="{38A74F1A-73B8-4BEE-AB3E-4CA7B9750138}" type="pres">
      <dgm:prSet presAssocID="{4A41DD07-0B3A-4FCC-A8D0-7BCDB0572CD1}" presName="parTxOnlySpace" presStyleCnt="0"/>
      <dgm:spPr/>
    </dgm:pt>
    <dgm:pt modelId="{FD3FC979-94A2-46DC-9D00-9D9B08F56939}" type="pres">
      <dgm:prSet presAssocID="{D729E1D6-63C7-4665-97C6-6D7037438573}" presName="parTxOnly" presStyleLbl="node1" presStyleIdx="6" presStyleCnt="10" custAng="5400000" custScaleY="154144">
        <dgm:presLayoutVars>
          <dgm:chMax val="0"/>
          <dgm:chPref val="0"/>
          <dgm:bulletEnabled val="1"/>
        </dgm:presLayoutVars>
      </dgm:prSet>
      <dgm:spPr>
        <a:prstGeom prst="triangle">
          <a:avLst/>
        </a:prstGeom>
      </dgm:spPr>
      <dgm:t>
        <a:bodyPr/>
        <a:lstStyle/>
        <a:p>
          <a:endParaRPr lang="en-GB"/>
        </a:p>
      </dgm:t>
    </dgm:pt>
    <dgm:pt modelId="{3874CB95-80B9-4A4B-813B-7F0118498C02}" type="pres">
      <dgm:prSet presAssocID="{39396B81-0D1A-4210-988A-85A78E157C69}" presName="parTxOnlySpace" presStyleCnt="0"/>
      <dgm:spPr/>
    </dgm:pt>
    <dgm:pt modelId="{6A2DAC64-A16B-4456-A5BE-57668295DA7C}" type="pres">
      <dgm:prSet presAssocID="{F058412F-233C-42A2-98C6-FDA014872177}" presName="parTxOnly" presStyleLbl="node1" presStyleIdx="7" presStyleCnt="10" custAng="5400000" custScaleY="154144">
        <dgm:presLayoutVars>
          <dgm:chMax val="0"/>
          <dgm:chPref val="0"/>
          <dgm:bulletEnabled val="1"/>
        </dgm:presLayoutVars>
      </dgm:prSet>
      <dgm:spPr>
        <a:prstGeom prst="triangle">
          <a:avLst/>
        </a:prstGeom>
      </dgm:spPr>
      <dgm:t>
        <a:bodyPr/>
        <a:lstStyle/>
        <a:p>
          <a:endParaRPr lang="en-GB"/>
        </a:p>
      </dgm:t>
    </dgm:pt>
    <dgm:pt modelId="{BEB75210-C9F2-4DBA-9D41-CF7CC2E91FFB}" type="pres">
      <dgm:prSet presAssocID="{21320599-C80B-459F-8DF2-9EAD68500256}" presName="parTxOnlySpace" presStyleCnt="0"/>
      <dgm:spPr/>
    </dgm:pt>
    <dgm:pt modelId="{28FA45B9-D14E-4737-96D6-8500B12FA652}" type="pres">
      <dgm:prSet presAssocID="{5A333347-288F-459A-8638-13F10D6959A5}" presName="parTxOnly" presStyleLbl="node1" presStyleIdx="8" presStyleCnt="10" custAng="5400000" custScaleY="154144" custLinFactNeighborY="3975">
        <dgm:presLayoutVars>
          <dgm:chMax val="0"/>
          <dgm:chPref val="0"/>
          <dgm:bulletEnabled val="1"/>
        </dgm:presLayoutVars>
      </dgm:prSet>
      <dgm:spPr>
        <a:prstGeom prst="triangle">
          <a:avLst/>
        </a:prstGeom>
      </dgm:spPr>
      <dgm:t>
        <a:bodyPr/>
        <a:lstStyle/>
        <a:p>
          <a:endParaRPr lang="en-GB"/>
        </a:p>
      </dgm:t>
    </dgm:pt>
    <dgm:pt modelId="{99CE7493-4CDA-4BD5-84FF-9D01AA3646F7}" type="pres">
      <dgm:prSet presAssocID="{AC6CB3B6-5D92-4CCE-950F-11D94AEC5884}" presName="parTxOnlySpace" presStyleCnt="0"/>
      <dgm:spPr/>
    </dgm:pt>
    <dgm:pt modelId="{41E33A9B-6FF9-45B9-BB39-B77401B95004}" type="pres">
      <dgm:prSet presAssocID="{3EA4EAC6-6B3B-464A-8A11-123D1C929661}" presName="parTxOnly" presStyleLbl="node1" presStyleIdx="9" presStyleCnt="10" custAng="5400000" custScaleX="100536" custScaleY="155134" custLinFactNeighborY="2932">
        <dgm:presLayoutVars>
          <dgm:chMax val="0"/>
          <dgm:chPref val="0"/>
          <dgm:bulletEnabled val="1"/>
        </dgm:presLayoutVars>
      </dgm:prSet>
      <dgm:spPr>
        <a:prstGeom prst="triangle">
          <a:avLst/>
        </a:prstGeom>
      </dgm:spPr>
      <dgm:t>
        <a:bodyPr/>
        <a:lstStyle/>
        <a:p>
          <a:endParaRPr lang="en-GB"/>
        </a:p>
      </dgm:t>
    </dgm:pt>
  </dgm:ptLst>
  <dgm:cxnLst>
    <dgm:cxn modelId="{556CFFC7-E3F9-402B-A871-8598E33A77DF}" srcId="{98B0E3BF-4586-4AD7-BB13-4E4976AED060}" destId="{F058412F-233C-42A2-98C6-FDA014872177}" srcOrd="7" destOrd="0" parTransId="{2FA04E99-B46E-4290-9067-45D7B682DC01}" sibTransId="{21320599-C80B-459F-8DF2-9EAD68500256}"/>
    <dgm:cxn modelId="{F5DCE06F-C415-4A91-8F32-1F72068EE115}" type="presOf" srcId="{FCA090E6-87AD-4958-8474-661B38D0CB2C}" destId="{F85E54A1-9C79-4434-A64C-54C3D9244CE1}" srcOrd="0" destOrd="0" presId="urn:microsoft.com/office/officeart/2005/8/layout/chevron1"/>
    <dgm:cxn modelId="{D01AE2D2-992A-4F49-8189-CBE13309AC9D}" srcId="{98B0E3BF-4586-4AD7-BB13-4E4976AED060}" destId="{0DEB9786-96A1-4346-9896-C151B33C2096}" srcOrd="3" destOrd="0" parTransId="{4442AD41-F77B-409D-B88B-FA8222B7415F}" sibTransId="{D17AF0B1-BD69-40BF-B1D9-2C61B42D0931}"/>
    <dgm:cxn modelId="{8D5CBCEE-E760-4B28-8A98-172867CEABEA}" type="presOf" srcId="{0CC2EFD8-5AE0-4A0B-856C-5C12690D605E}" destId="{CA94A6A6-A9F2-4BF3-AB37-3B2507B8C3A1}" srcOrd="0" destOrd="0" presId="urn:microsoft.com/office/officeart/2005/8/layout/chevron1"/>
    <dgm:cxn modelId="{D908E540-64DE-4838-9D04-CFD65E733996}" srcId="{98B0E3BF-4586-4AD7-BB13-4E4976AED060}" destId="{819271AD-C8A1-4717-AEEF-688F727AD641}" srcOrd="1" destOrd="0" parTransId="{5103FFED-22CA-4392-B7D3-D1235FFD6699}" sibTransId="{216BA1E3-378E-4C8B-B5D6-E12388FF2E8E}"/>
    <dgm:cxn modelId="{FF7AA14E-16F8-4446-B131-755F93D5C30E}" type="presOf" srcId="{D729E1D6-63C7-4665-97C6-6D7037438573}" destId="{FD3FC979-94A2-46DC-9D00-9D9B08F56939}" srcOrd="0" destOrd="0" presId="urn:microsoft.com/office/officeart/2005/8/layout/chevron1"/>
    <dgm:cxn modelId="{C8239587-4355-4BA7-A836-66C51B9A60FC}" srcId="{98B0E3BF-4586-4AD7-BB13-4E4976AED060}" destId="{D729E1D6-63C7-4665-97C6-6D7037438573}" srcOrd="6" destOrd="0" parTransId="{F1EBA03D-6B50-464A-BEA9-8026C6CEB20E}" sibTransId="{39396B81-0D1A-4210-988A-85A78E157C69}"/>
    <dgm:cxn modelId="{751F3341-E302-4444-927E-B7728DCA3A03}" srcId="{98B0E3BF-4586-4AD7-BB13-4E4976AED060}" destId="{3EA4EAC6-6B3B-464A-8A11-123D1C929661}" srcOrd="9" destOrd="0" parTransId="{563E2EBF-A17D-4898-9FD9-9F043623E0B7}" sibTransId="{EEDFB129-8EF7-4531-BC4E-9B4280445ADE}"/>
    <dgm:cxn modelId="{C7F34AB1-EA9D-42E1-91B8-EAF110175530}" srcId="{98B0E3BF-4586-4AD7-BB13-4E4976AED060}" destId="{5A333347-288F-459A-8638-13F10D6959A5}" srcOrd="8" destOrd="0" parTransId="{5170E14F-7925-47D2-B99B-A84AE1968211}" sibTransId="{AC6CB3B6-5D92-4CCE-950F-11D94AEC5884}"/>
    <dgm:cxn modelId="{F40884DF-D347-4E0B-9274-BCB8C1648AF8}" srcId="{98B0E3BF-4586-4AD7-BB13-4E4976AED060}" destId="{FCA090E6-87AD-4958-8474-661B38D0CB2C}" srcOrd="4" destOrd="0" parTransId="{3F2420D1-118B-42E8-9972-4E9B19108FC7}" sibTransId="{BB08C627-6AA3-422F-A4CA-1FD415EF4664}"/>
    <dgm:cxn modelId="{38DC823C-3403-4B96-81CE-3B0D21B0874B}" type="presOf" srcId="{3EA4EAC6-6B3B-464A-8A11-123D1C929661}" destId="{41E33A9B-6FF9-45B9-BB39-B77401B95004}" srcOrd="0" destOrd="0" presId="urn:microsoft.com/office/officeart/2005/8/layout/chevron1"/>
    <dgm:cxn modelId="{8B71F608-D5D9-43B3-843C-21FC9BBE37ED}" type="presOf" srcId="{819271AD-C8A1-4717-AEEF-688F727AD641}" destId="{86468A79-BE83-4CB5-9BEC-7415842D5C69}" srcOrd="0" destOrd="0" presId="urn:microsoft.com/office/officeart/2005/8/layout/chevron1"/>
    <dgm:cxn modelId="{31340A8A-ADED-446C-8D1F-4E921A69683C}" type="presOf" srcId="{5A333347-288F-459A-8638-13F10D6959A5}" destId="{28FA45B9-D14E-4737-96D6-8500B12FA652}" srcOrd="0" destOrd="0" presId="urn:microsoft.com/office/officeart/2005/8/layout/chevron1"/>
    <dgm:cxn modelId="{7A4AB4F4-51A9-4017-92B3-56A42D7BC83F}" type="presOf" srcId="{98B0E3BF-4586-4AD7-BB13-4E4976AED060}" destId="{C53A0AA9-576D-438B-9E32-A457FCC059C3}" srcOrd="0" destOrd="0" presId="urn:microsoft.com/office/officeart/2005/8/layout/chevron1"/>
    <dgm:cxn modelId="{847FE3D0-654E-4E9E-A8FF-20169A15D197}" type="presOf" srcId="{7D5778A7-3A81-418E-A575-C295ABCE4235}" destId="{D4BB9F8F-20FF-4529-AEFC-1845BC6E0D76}" srcOrd="0" destOrd="0" presId="urn:microsoft.com/office/officeart/2005/8/layout/chevron1"/>
    <dgm:cxn modelId="{6F7FE0D2-C254-4E2B-A7A1-63DDEDCA8E6B}" srcId="{98B0E3BF-4586-4AD7-BB13-4E4976AED060}" destId="{0CC2EFD8-5AE0-4A0B-856C-5C12690D605E}" srcOrd="5" destOrd="0" parTransId="{03EE3944-4CE4-43C9-B6DB-18F6503CC5E8}" sibTransId="{4A41DD07-0B3A-4FCC-A8D0-7BCDB0572CD1}"/>
    <dgm:cxn modelId="{7D112BBA-4F35-421D-8112-8C58246EBC05}" type="presOf" srcId="{67F7D9EA-BE6A-457D-87E0-23BE075FA6D8}" destId="{1D8EE38B-1C08-4CF6-8161-525255F72199}" srcOrd="0" destOrd="0" presId="urn:microsoft.com/office/officeart/2005/8/layout/chevron1"/>
    <dgm:cxn modelId="{D86E0AB0-3732-4B63-BD85-FEFEAFFD3532}" srcId="{98B0E3BF-4586-4AD7-BB13-4E4976AED060}" destId="{7D5778A7-3A81-418E-A575-C295ABCE4235}" srcOrd="2" destOrd="0" parTransId="{403083B0-97CA-4B68-9E6F-35F2817DC78D}" sibTransId="{263CCDD1-A63D-4CAB-A5EA-ECE930F3B948}"/>
    <dgm:cxn modelId="{EBF2BA6D-D9E8-47C3-84F8-A15D487EEB77}" srcId="{98B0E3BF-4586-4AD7-BB13-4E4976AED060}" destId="{67F7D9EA-BE6A-457D-87E0-23BE075FA6D8}" srcOrd="0" destOrd="0" parTransId="{CF5C6915-2993-4DD2-A0DB-CC5CD7DF5C8A}" sibTransId="{F703E538-8C8B-42D3-9286-87119EBBF19D}"/>
    <dgm:cxn modelId="{5CBA2AEC-CFE5-4991-9311-D3BDFEDCAC09}" type="presOf" srcId="{F058412F-233C-42A2-98C6-FDA014872177}" destId="{6A2DAC64-A16B-4456-A5BE-57668295DA7C}" srcOrd="0" destOrd="0" presId="urn:microsoft.com/office/officeart/2005/8/layout/chevron1"/>
    <dgm:cxn modelId="{3C7E7549-555F-4076-BF20-2F372E92F722}" type="presOf" srcId="{0DEB9786-96A1-4346-9896-C151B33C2096}" destId="{C661A27E-BB83-4440-93C9-89A55D261F17}" srcOrd="0" destOrd="0" presId="urn:microsoft.com/office/officeart/2005/8/layout/chevron1"/>
    <dgm:cxn modelId="{5D237F92-1C6B-418A-B9DA-0F2D14FAACC7}" type="presParOf" srcId="{C53A0AA9-576D-438B-9E32-A457FCC059C3}" destId="{1D8EE38B-1C08-4CF6-8161-525255F72199}" srcOrd="0" destOrd="0" presId="urn:microsoft.com/office/officeart/2005/8/layout/chevron1"/>
    <dgm:cxn modelId="{DA0BEC1E-FE66-4B7F-BCD0-7D58F8FB4810}" type="presParOf" srcId="{C53A0AA9-576D-438B-9E32-A457FCC059C3}" destId="{64D2FC98-846D-483A-AC13-94CC3E5428E7}" srcOrd="1" destOrd="0" presId="urn:microsoft.com/office/officeart/2005/8/layout/chevron1"/>
    <dgm:cxn modelId="{BC00C697-A509-49AE-8B0B-26B60FF1B8E0}" type="presParOf" srcId="{C53A0AA9-576D-438B-9E32-A457FCC059C3}" destId="{86468A79-BE83-4CB5-9BEC-7415842D5C69}" srcOrd="2" destOrd="0" presId="urn:microsoft.com/office/officeart/2005/8/layout/chevron1"/>
    <dgm:cxn modelId="{E01C2F2A-7DB0-43C8-B81A-8F5879434210}" type="presParOf" srcId="{C53A0AA9-576D-438B-9E32-A457FCC059C3}" destId="{29DC62F7-B5D5-4FCA-9E30-9F70E3F0710E}" srcOrd="3" destOrd="0" presId="urn:microsoft.com/office/officeart/2005/8/layout/chevron1"/>
    <dgm:cxn modelId="{A777D59B-3721-4322-B3F9-F16E7D21B5CF}" type="presParOf" srcId="{C53A0AA9-576D-438B-9E32-A457FCC059C3}" destId="{D4BB9F8F-20FF-4529-AEFC-1845BC6E0D76}" srcOrd="4" destOrd="0" presId="urn:microsoft.com/office/officeart/2005/8/layout/chevron1"/>
    <dgm:cxn modelId="{8F654941-9B66-447B-9628-44B87C0B71D5}" type="presParOf" srcId="{C53A0AA9-576D-438B-9E32-A457FCC059C3}" destId="{02E5141D-EB87-448E-8AC2-8132FA0EA17A}" srcOrd="5" destOrd="0" presId="urn:microsoft.com/office/officeart/2005/8/layout/chevron1"/>
    <dgm:cxn modelId="{75F4668D-0340-4383-9EB3-F62982F02766}" type="presParOf" srcId="{C53A0AA9-576D-438B-9E32-A457FCC059C3}" destId="{C661A27E-BB83-4440-93C9-89A55D261F17}" srcOrd="6" destOrd="0" presId="urn:microsoft.com/office/officeart/2005/8/layout/chevron1"/>
    <dgm:cxn modelId="{667DF998-00B1-4975-856B-E8BC2941A5B3}" type="presParOf" srcId="{C53A0AA9-576D-438B-9E32-A457FCC059C3}" destId="{63DE1BF4-5826-41FC-9680-67CBC1057B45}" srcOrd="7" destOrd="0" presId="urn:microsoft.com/office/officeart/2005/8/layout/chevron1"/>
    <dgm:cxn modelId="{206086C4-745E-4C42-9ED4-30B013306248}" type="presParOf" srcId="{C53A0AA9-576D-438B-9E32-A457FCC059C3}" destId="{F85E54A1-9C79-4434-A64C-54C3D9244CE1}" srcOrd="8" destOrd="0" presId="urn:microsoft.com/office/officeart/2005/8/layout/chevron1"/>
    <dgm:cxn modelId="{4618EB7C-AE84-4792-8A50-BE34F9FC01C1}" type="presParOf" srcId="{C53A0AA9-576D-438B-9E32-A457FCC059C3}" destId="{3887DE5A-66D5-45A8-8776-9E8836C6550E}" srcOrd="9" destOrd="0" presId="urn:microsoft.com/office/officeart/2005/8/layout/chevron1"/>
    <dgm:cxn modelId="{E0ABF1ED-234F-43B7-A8D1-DBEBF1451C9A}" type="presParOf" srcId="{C53A0AA9-576D-438B-9E32-A457FCC059C3}" destId="{CA94A6A6-A9F2-4BF3-AB37-3B2507B8C3A1}" srcOrd="10" destOrd="0" presId="urn:microsoft.com/office/officeart/2005/8/layout/chevron1"/>
    <dgm:cxn modelId="{AC44EE19-ADFC-430B-B646-FC2019DE1036}" type="presParOf" srcId="{C53A0AA9-576D-438B-9E32-A457FCC059C3}" destId="{38A74F1A-73B8-4BEE-AB3E-4CA7B9750138}" srcOrd="11" destOrd="0" presId="urn:microsoft.com/office/officeart/2005/8/layout/chevron1"/>
    <dgm:cxn modelId="{427338A9-A7F7-41E7-B788-BA863F9F415E}" type="presParOf" srcId="{C53A0AA9-576D-438B-9E32-A457FCC059C3}" destId="{FD3FC979-94A2-46DC-9D00-9D9B08F56939}" srcOrd="12" destOrd="0" presId="urn:microsoft.com/office/officeart/2005/8/layout/chevron1"/>
    <dgm:cxn modelId="{5A84E59D-A0D5-4EA3-AE38-1F0C048CE841}" type="presParOf" srcId="{C53A0AA9-576D-438B-9E32-A457FCC059C3}" destId="{3874CB95-80B9-4A4B-813B-7F0118498C02}" srcOrd="13" destOrd="0" presId="urn:microsoft.com/office/officeart/2005/8/layout/chevron1"/>
    <dgm:cxn modelId="{5548357E-E0B8-41B4-A1C4-913F2155B121}" type="presParOf" srcId="{C53A0AA9-576D-438B-9E32-A457FCC059C3}" destId="{6A2DAC64-A16B-4456-A5BE-57668295DA7C}" srcOrd="14" destOrd="0" presId="urn:microsoft.com/office/officeart/2005/8/layout/chevron1"/>
    <dgm:cxn modelId="{63C26697-C7D1-4540-8C93-C84180E6FEBD}" type="presParOf" srcId="{C53A0AA9-576D-438B-9E32-A457FCC059C3}" destId="{BEB75210-C9F2-4DBA-9D41-CF7CC2E91FFB}" srcOrd="15" destOrd="0" presId="urn:microsoft.com/office/officeart/2005/8/layout/chevron1"/>
    <dgm:cxn modelId="{CA0A30A7-273C-4FF6-85CC-0516133117FD}" type="presParOf" srcId="{C53A0AA9-576D-438B-9E32-A457FCC059C3}" destId="{28FA45B9-D14E-4737-96D6-8500B12FA652}" srcOrd="16" destOrd="0" presId="urn:microsoft.com/office/officeart/2005/8/layout/chevron1"/>
    <dgm:cxn modelId="{2AA2C100-3EC7-4A90-89AF-C1F2831DBA54}" type="presParOf" srcId="{C53A0AA9-576D-438B-9E32-A457FCC059C3}" destId="{99CE7493-4CDA-4BD5-84FF-9D01AA3646F7}" srcOrd="17" destOrd="0" presId="urn:microsoft.com/office/officeart/2005/8/layout/chevron1"/>
    <dgm:cxn modelId="{F9AB3966-1D2B-453D-9B3B-AD8C4D945D9E}" type="presParOf" srcId="{C53A0AA9-576D-438B-9E32-A457FCC059C3}" destId="{41E33A9B-6FF9-45B9-BB39-B77401B9500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EE38B-1C08-4CF6-8161-525255F72199}">
      <dsp:nvSpPr>
        <dsp:cNvPr id="0" name=""/>
        <dsp:cNvSpPr/>
      </dsp:nvSpPr>
      <dsp:spPr>
        <a:xfrm rot="5400000">
          <a:off x="357" y="61194"/>
          <a:ext cx="438993" cy="270672"/>
        </a:xfrm>
        <a:prstGeom prst="triangle">
          <a:avLst/>
        </a:prstGeom>
        <a:solidFill>
          <a:srgbClr val="604A7B"/>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42437" y="128862"/>
        <a:ext cx="219497" cy="135336"/>
      </dsp:txXfrm>
    </dsp:sp>
    <dsp:sp modelId="{86468A79-BE83-4CB5-9BEC-7415842D5C69}">
      <dsp:nvSpPr>
        <dsp:cNvPr id="0" name=""/>
        <dsp:cNvSpPr/>
      </dsp:nvSpPr>
      <dsp:spPr>
        <a:xfrm rot="5400000">
          <a:off x="395451" y="61194"/>
          <a:ext cx="438993" cy="270672"/>
        </a:xfrm>
        <a:prstGeom prst="triangle">
          <a:avLst/>
        </a:prstGeom>
        <a:solidFill>
          <a:srgbClr val="55566F"/>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437531" y="128862"/>
        <a:ext cx="219497" cy="135336"/>
      </dsp:txXfrm>
    </dsp:sp>
    <dsp:sp modelId="{D4BB9F8F-20FF-4529-AEFC-1845BC6E0D76}">
      <dsp:nvSpPr>
        <dsp:cNvPr id="0" name=""/>
        <dsp:cNvSpPr/>
      </dsp:nvSpPr>
      <dsp:spPr>
        <a:xfrm rot="5400000">
          <a:off x="790545" y="60324"/>
          <a:ext cx="441346" cy="272411"/>
        </a:xfrm>
        <a:prstGeom prst="triangle">
          <a:avLst/>
        </a:prstGeom>
        <a:solidFill>
          <a:srgbClr val="D6A418"/>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832779" y="128428"/>
        <a:ext cx="220673" cy="136205"/>
      </dsp:txXfrm>
    </dsp:sp>
    <dsp:sp modelId="{C661A27E-BB83-4440-93C9-89A55D261F17}">
      <dsp:nvSpPr>
        <dsp:cNvPr id="0" name=""/>
        <dsp:cNvSpPr/>
      </dsp:nvSpPr>
      <dsp:spPr>
        <a:xfrm rot="5400000">
          <a:off x="1187992" y="61194"/>
          <a:ext cx="438993" cy="270672"/>
        </a:xfrm>
        <a:prstGeom prst="triangle">
          <a:avLst/>
        </a:prstGeom>
        <a:solidFill>
          <a:srgbClr val="883043"/>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1230072" y="128862"/>
        <a:ext cx="219497" cy="135336"/>
      </dsp:txXfrm>
    </dsp:sp>
    <dsp:sp modelId="{F85E54A1-9C79-4434-A64C-54C3D9244CE1}">
      <dsp:nvSpPr>
        <dsp:cNvPr id="0" name=""/>
        <dsp:cNvSpPr/>
      </dsp:nvSpPr>
      <dsp:spPr>
        <a:xfrm rot="5400000">
          <a:off x="1583087" y="61194"/>
          <a:ext cx="438993" cy="270672"/>
        </a:xfrm>
        <a:prstGeom prst="triangle">
          <a:avLst/>
        </a:prstGeom>
        <a:solidFill>
          <a:srgbClr val="47BDAE"/>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1625167" y="128862"/>
        <a:ext cx="219497" cy="135336"/>
      </dsp:txXfrm>
    </dsp:sp>
    <dsp:sp modelId="{CA94A6A6-A9F2-4BF3-AB37-3B2507B8C3A1}">
      <dsp:nvSpPr>
        <dsp:cNvPr id="0" name=""/>
        <dsp:cNvSpPr/>
      </dsp:nvSpPr>
      <dsp:spPr>
        <a:xfrm rot="5400000">
          <a:off x="1978181" y="61194"/>
          <a:ext cx="438993" cy="270672"/>
        </a:xfrm>
        <a:prstGeom prst="triangle">
          <a:avLst/>
        </a:prstGeom>
        <a:solidFill>
          <a:srgbClr val="002060"/>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2020261" y="128862"/>
        <a:ext cx="219497" cy="135336"/>
      </dsp:txXfrm>
    </dsp:sp>
    <dsp:sp modelId="{FD3FC979-94A2-46DC-9D00-9D9B08F56939}">
      <dsp:nvSpPr>
        <dsp:cNvPr id="0" name=""/>
        <dsp:cNvSpPr/>
      </dsp:nvSpPr>
      <dsp:spPr>
        <a:xfrm rot="5400000">
          <a:off x="2373275" y="61194"/>
          <a:ext cx="438993" cy="270672"/>
        </a:xfrm>
        <a:prstGeom prst="triangle">
          <a:avLst/>
        </a:prstGeom>
        <a:solidFill>
          <a:srgbClr val="92D050"/>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2415355" y="128862"/>
        <a:ext cx="219497" cy="135336"/>
      </dsp:txXfrm>
    </dsp:sp>
    <dsp:sp modelId="{6A2DAC64-A16B-4456-A5BE-57668295DA7C}">
      <dsp:nvSpPr>
        <dsp:cNvPr id="0" name=""/>
        <dsp:cNvSpPr/>
      </dsp:nvSpPr>
      <dsp:spPr>
        <a:xfrm rot="5400000">
          <a:off x="2768369" y="61194"/>
          <a:ext cx="438993" cy="270672"/>
        </a:xfrm>
        <a:prstGeom prst="triangle">
          <a:avLst/>
        </a:prstGeom>
        <a:solidFill>
          <a:srgbClr val="AE2573"/>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2810449" y="128862"/>
        <a:ext cx="219497" cy="135336"/>
      </dsp:txXfrm>
    </dsp:sp>
    <dsp:sp modelId="{28FA45B9-D14E-4737-96D6-8500B12FA652}">
      <dsp:nvSpPr>
        <dsp:cNvPr id="0" name=""/>
        <dsp:cNvSpPr/>
      </dsp:nvSpPr>
      <dsp:spPr>
        <a:xfrm rot="5400000">
          <a:off x="3163464" y="61194"/>
          <a:ext cx="438993" cy="270672"/>
        </a:xfrm>
        <a:prstGeom prst="triangle">
          <a:avLst/>
        </a:prstGeom>
        <a:solidFill>
          <a:srgbClr val="ED8B00"/>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3205544" y="128862"/>
        <a:ext cx="219497" cy="135336"/>
      </dsp:txXfrm>
    </dsp:sp>
    <dsp:sp modelId="{41E33A9B-6FF9-45B9-BB39-B77401B95004}">
      <dsp:nvSpPr>
        <dsp:cNvPr id="0" name=""/>
        <dsp:cNvSpPr/>
      </dsp:nvSpPr>
      <dsp:spPr>
        <a:xfrm rot="5400000">
          <a:off x="3558558" y="60324"/>
          <a:ext cx="441346" cy="272411"/>
        </a:xfrm>
        <a:prstGeom prst="triangle">
          <a:avLst/>
        </a:prstGeom>
        <a:solidFill>
          <a:srgbClr val="7C2855"/>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buNone/>
          </a:pPr>
          <a:endParaRPr lang="en-US" sz="800" kern="1200" dirty="0">
            <a:solidFill>
              <a:sysClr val="window" lastClr="FFFFFF"/>
            </a:solidFill>
            <a:latin typeface="Rockwell" panose="02060603020205020403" pitchFamily="18" charset="0"/>
            <a:ea typeface="+mn-ea"/>
            <a:cs typeface="+mn-cs"/>
          </a:endParaRPr>
        </a:p>
      </dsp:txBody>
      <dsp:txXfrm>
        <a:off x="3600792" y="128428"/>
        <a:ext cx="220673" cy="1362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B772A-87E7-452E-842A-4FC00B92F8A5}" type="datetimeFigureOut">
              <a:rPr lang="en-GB" smtClean="0"/>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67AC4-8594-4F61-BFD8-FACA85B8B38A}" type="slidenum">
              <a:rPr lang="en-GB" smtClean="0"/>
              <a:t>‹#›</a:t>
            </a:fld>
            <a:endParaRPr lang="en-GB"/>
          </a:p>
        </p:txBody>
      </p:sp>
    </p:spTree>
    <p:extLst>
      <p:ext uri="{BB962C8B-B14F-4D97-AF65-F5344CB8AC3E}">
        <p14:creationId xmlns:p14="http://schemas.microsoft.com/office/powerpoint/2010/main" val="27845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2</a:t>
            </a:fld>
            <a:endParaRPr lang="en-GB"/>
          </a:p>
        </p:txBody>
      </p:sp>
    </p:spTree>
    <p:extLst>
      <p:ext uri="{BB962C8B-B14F-4D97-AF65-F5344CB8AC3E}">
        <p14:creationId xmlns:p14="http://schemas.microsoft.com/office/powerpoint/2010/main" val="375531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SLIDE – FINAL PARA FROM BEN CHICO 12.8.20 </a:t>
            </a:r>
          </a:p>
        </p:txBody>
      </p:sp>
      <p:sp>
        <p:nvSpPr>
          <p:cNvPr id="4" name="Slide Number Placeholder 3"/>
          <p:cNvSpPr>
            <a:spLocks noGrp="1"/>
          </p:cNvSpPr>
          <p:nvPr>
            <p:ph type="sldNum" sz="quarter" idx="5"/>
          </p:nvPr>
        </p:nvSpPr>
        <p:spPr/>
        <p:txBody>
          <a:bodyPr/>
          <a:lstStyle/>
          <a:p>
            <a:fld id="{FBC67AC4-8594-4F61-BFD8-FACA85B8B38A}" type="slidenum">
              <a:rPr lang="en-GB" smtClean="0"/>
              <a:t>15</a:t>
            </a:fld>
            <a:endParaRPr lang="en-GB"/>
          </a:p>
        </p:txBody>
      </p:sp>
    </p:spTree>
    <p:extLst>
      <p:ext uri="{BB962C8B-B14F-4D97-AF65-F5344CB8AC3E}">
        <p14:creationId xmlns:p14="http://schemas.microsoft.com/office/powerpoint/2010/main" val="42680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16</a:t>
            </a:fld>
            <a:endParaRPr lang="en-GB"/>
          </a:p>
        </p:txBody>
      </p:sp>
    </p:spTree>
    <p:extLst>
      <p:ext uri="{BB962C8B-B14F-4D97-AF65-F5344CB8AC3E}">
        <p14:creationId xmlns:p14="http://schemas.microsoft.com/office/powerpoint/2010/main" val="321416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17</a:t>
            </a:fld>
            <a:endParaRPr lang="en-GB"/>
          </a:p>
        </p:txBody>
      </p:sp>
    </p:spTree>
    <p:extLst>
      <p:ext uri="{BB962C8B-B14F-4D97-AF65-F5344CB8AC3E}">
        <p14:creationId xmlns:p14="http://schemas.microsoft.com/office/powerpoint/2010/main" val="292625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19</a:t>
            </a:fld>
            <a:endParaRPr lang="en-GB"/>
          </a:p>
        </p:txBody>
      </p:sp>
    </p:spTree>
    <p:extLst>
      <p:ext uri="{BB962C8B-B14F-4D97-AF65-F5344CB8AC3E}">
        <p14:creationId xmlns:p14="http://schemas.microsoft.com/office/powerpoint/2010/main" val="3347646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20</a:t>
            </a:fld>
            <a:endParaRPr lang="en-GB"/>
          </a:p>
        </p:txBody>
      </p:sp>
    </p:spTree>
    <p:extLst>
      <p:ext uri="{BB962C8B-B14F-4D97-AF65-F5344CB8AC3E}">
        <p14:creationId xmlns:p14="http://schemas.microsoft.com/office/powerpoint/2010/main" val="151100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FBC67AC4-8594-4F61-BFD8-FACA85B8B38A}" type="slidenum">
              <a:rPr lang="en-GB" smtClean="0"/>
              <a:t>3</a:t>
            </a:fld>
            <a:endParaRPr lang="en-GB"/>
          </a:p>
        </p:txBody>
      </p:sp>
    </p:spTree>
    <p:extLst>
      <p:ext uri="{BB962C8B-B14F-4D97-AF65-F5344CB8AC3E}">
        <p14:creationId xmlns:p14="http://schemas.microsoft.com/office/powerpoint/2010/main" val="333137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UPDATED WITH COMMENTS FROM BEN JACKSON </a:t>
            </a:r>
          </a:p>
        </p:txBody>
      </p:sp>
      <p:sp>
        <p:nvSpPr>
          <p:cNvPr id="4" name="Slide Number Placeholder 3"/>
          <p:cNvSpPr>
            <a:spLocks noGrp="1"/>
          </p:cNvSpPr>
          <p:nvPr>
            <p:ph type="sldNum" sz="quarter" idx="5"/>
          </p:nvPr>
        </p:nvSpPr>
        <p:spPr/>
        <p:txBody>
          <a:bodyPr/>
          <a:lstStyle/>
          <a:p>
            <a:fld id="{FBC67AC4-8594-4F61-BFD8-FACA85B8B38A}" type="slidenum">
              <a:rPr lang="en-GB" smtClean="0"/>
              <a:t>4</a:t>
            </a:fld>
            <a:endParaRPr lang="en-GB"/>
          </a:p>
        </p:txBody>
      </p:sp>
    </p:spTree>
    <p:extLst>
      <p:ext uri="{BB962C8B-B14F-4D97-AF65-F5344CB8AC3E}">
        <p14:creationId xmlns:p14="http://schemas.microsoft.com/office/powerpoint/2010/main" val="247386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821530BF-A820-46F1-A095-6B14B8457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4AF39052-11D4-4443-BEC5-52A80504A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00" name="Slide Number Placeholder 3">
            <a:extLst>
              <a:ext uri="{FF2B5EF4-FFF2-40B4-BE49-F238E27FC236}">
                <a16:creationId xmlns="" xmlns:a16="http://schemas.microsoft.com/office/drawing/2014/main" id="{7391BCB0-AA03-4541-9325-5C275D707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1FA17EA-4922-4717-A6F7-59B6A10BFEE6}" type="slidenum">
              <a:rPr lang="en-GB" altLang="en-US"/>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7</a:t>
            </a:fld>
            <a:endParaRPr lang="en-GB"/>
          </a:p>
        </p:txBody>
      </p:sp>
    </p:spTree>
    <p:extLst>
      <p:ext uri="{BB962C8B-B14F-4D97-AF65-F5344CB8AC3E}">
        <p14:creationId xmlns:p14="http://schemas.microsoft.com/office/powerpoint/2010/main" val="137834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Need to include dental in provider box (1 box) </a:t>
            </a:r>
          </a:p>
          <a:p>
            <a:r>
              <a:rPr lang="en-GB" i="1" dirty="0"/>
              <a:t>Need to reduce population size to c 120,000 in Grouping 3</a:t>
            </a:r>
            <a:r>
              <a:rPr lang="en-GB" i="1" baseline="30000" dirty="0"/>
              <a:t>rd</a:t>
            </a:r>
            <a:r>
              <a:rPr lang="en-GB" i="1" dirty="0"/>
              <a:t> box – Bassetlaw 120k pop </a:t>
            </a:r>
          </a:p>
          <a:p>
            <a:endParaRPr lang="en-GB" i="1" dirty="0"/>
          </a:p>
        </p:txBody>
      </p:sp>
      <p:sp>
        <p:nvSpPr>
          <p:cNvPr id="4" name="Slide Number Placeholder 3"/>
          <p:cNvSpPr>
            <a:spLocks noGrp="1"/>
          </p:cNvSpPr>
          <p:nvPr>
            <p:ph type="sldNum" sz="quarter" idx="5"/>
          </p:nvPr>
        </p:nvSpPr>
        <p:spPr/>
        <p:txBody>
          <a:bodyPr/>
          <a:lstStyle/>
          <a:p>
            <a:fld id="{91C3617C-4A8A-46E5-9DDD-B2DA69A3CDE8}" type="slidenum">
              <a:rPr lang="en-GB" smtClean="0"/>
              <a:t>10</a:t>
            </a:fld>
            <a:endParaRPr lang="en-GB"/>
          </a:p>
        </p:txBody>
      </p:sp>
    </p:spTree>
    <p:extLst>
      <p:ext uri="{BB962C8B-B14F-4D97-AF65-F5344CB8AC3E}">
        <p14:creationId xmlns:p14="http://schemas.microsoft.com/office/powerpoint/2010/main" val="264010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12</a:t>
            </a:fld>
            <a:endParaRPr lang="en-GB"/>
          </a:p>
        </p:txBody>
      </p:sp>
    </p:spTree>
    <p:extLst>
      <p:ext uri="{BB962C8B-B14F-4D97-AF65-F5344CB8AC3E}">
        <p14:creationId xmlns:p14="http://schemas.microsoft.com/office/powerpoint/2010/main" val="156805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 will co-design local services and support, working with local voluntary sector,  community leaders and groups within * each Place, to address their greatest health inequality challenges”  OR Do we mean “within*  Places with the highest health inequalities…...”</a:t>
            </a:r>
          </a:p>
          <a:p>
            <a:r>
              <a:rPr lang="en-GB" dirty="0"/>
              <a:t>this is an interesting question - It has been suggested we may need to focus sometimes on the Place with the most challenges, but then every Place will have challenges and inequalities.  As a system level strategy should we be saying that at times and depending on the issue or targeted funding we may need to do the latter, but generally would do the former ? </a:t>
            </a:r>
          </a:p>
          <a:p>
            <a:endParaRPr lang="en-GB" dirty="0"/>
          </a:p>
          <a:p>
            <a:r>
              <a:rPr lang="en-GB" b="1" dirty="0"/>
              <a:t>“When developing access to primary care services we will consider creation of efficiency and value for money alongside scalability” </a:t>
            </a:r>
            <a:r>
              <a:rPr lang="en-GB" dirty="0"/>
              <a:t>.</a:t>
            </a:r>
          </a:p>
          <a:p>
            <a:r>
              <a:rPr lang="en-GB" b="0" dirty="0"/>
              <a:t>Needs further consideration </a:t>
            </a:r>
          </a:p>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13</a:t>
            </a:fld>
            <a:endParaRPr lang="en-GB"/>
          </a:p>
        </p:txBody>
      </p:sp>
    </p:spTree>
    <p:extLst>
      <p:ext uri="{BB962C8B-B14F-4D97-AF65-F5344CB8AC3E}">
        <p14:creationId xmlns:p14="http://schemas.microsoft.com/office/powerpoint/2010/main" val="290620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C67AC4-8594-4F61-BFD8-FACA85B8B38A}" type="slidenum">
              <a:rPr lang="en-GB" smtClean="0"/>
              <a:t>14</a:t>
            </a:fld>
            <a:endParaRPr lang="en-GB"/>
          </a:p>
        </p:txBody>
      </p:sp>
    </p:spTree>
    <p:extLst>
      <p:ext uri="{BB962C8B-B14F-4D97-AF65-F5344CB8AC3E}">
        <p14:creationId xmlns:p14="http://schemas.microsoft.com/office/powerpoint/2010/main" val="206870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2CCE9C-301D-4218-A643-A302508E2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3F1CEBE-ED1C-44A1-8B9B-910B87DF82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95DB6B5-2E41-47C8-9844-DDDE7AC2470C}"/>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132CF21C-C8FC-4109-9E59-5ECA18E5A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DE2773F-473E-49D7-80A5-9DDAA561AE51}"/>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139574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D33FE-362E-4A13-B2D4-0CCD940222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42CB3EA-F0C9-4411-ACAF-6AEE706FE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51D01DD-AA60-4F31-BCF8-EE41C008A5B4}"/>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ABEF5C47-8D9A-4766-A3AE-6F1E6B528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8E5472C-F937-46F1-B391-63BC10C4BC45}"/>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313094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3C86DEB-71A3-4DE9-9D63-6060C94650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88AFA1D-EAC1-444E-9F93-2F9B8819C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6430EC5-E1D9-41ED-8BE2-5F56DA1C74E4}"/>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46F8BB2F-A546-4A2E-8A7A-8B5236487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1689F2F-EEDD-47EA-A08E-970FF5C030B9}"/>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217393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6BA95-D7BE-4500-85BD-0314B91673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E981942-7526-4886-9983-8D473A338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4232EEC-4EC2-4E4A-B536-C41FB8C3B6F4}"/>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526EF1A4-59A5-4AE2-ACCC-94EAC068D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16B9DF0-BDBA-4AFA-ABCE-6CF8BBEFEA2C}"/>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16478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43A346-DC4F-4CC4-9E4E-C655281D2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36C93EC-B44F-45CE-8FFE-A98C9B5D3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7EB2B88-8488-45DF-AD39-9681CE63E42F}"/>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E12F9C4B-2315-450F-9845-75E046165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33807B5-85C2-4692-9DF5-6C11F7FB8E7E}"/>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3624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8808D-8D80-4AA9-A474-843AECA323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39BD835-8888-41AD-9783-8C6F528148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F935283-66F0-4F6D-850F-73F536076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270A08E-BE5E-45AF-B222-62CA3C2652E2}"/>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6" name="Footer Placeholder 5">
            <a:extLst>
              <a:ext uri="{FF2B5EF4-FFF2-40B4-BE49-F238E27FC236}">
                <a16:creationId xmlns="" xmlns:a16="http://schemas.microsoft.com/office/drawing/2014/main" id="{30C67473-0069-4298-9EA4-0739953B9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DC92A4-9B40-4383-ABAD-72B60F00DB14}"/>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393681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847AF-A2D6-45F2-B71E-8C78006FAF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ED762FD-7F0D-4EEE-B713-E71921A33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C69CB49-053F-4CE2-8388-6B00E8FA5B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A53BAA3-B1C5-4030-8489-1BB873514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963CD99-1DD2-41EF-AB88-C8BA99869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1A7DBC90-48EC-47C3-AAFA-F92966BF903B}"/>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8" name="Footer Placeholder 7">
            <a:extLst>
              <a:ext uri="{FF2B5EF4-FFF2-40B4-BE49-F238E27FC236}">
                <a16:creationId xmlns="" xmlns:a16="http://schemas.microsoft.com/office/drawing/2014/main" id="{960CEED6-92BC-468B-A903-69AFF9795D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0B69E6A0-E86B-4763-88F6-DC05677E5910}"/>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137536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1B1751-F50C-4E3B-B0E7-BAAA61680D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3249F74-3DC3-4888-8DFC-D6660507A316}"/>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4" name="Footer Placeholder 3">
            <a:extLst>
              <a:ext uri="{FF2B5EF4-FFF2-40B4-BE49-F238E27FC236}">
                <a16:creationId xmlns="" xmlns:a16="http://schemas.microsoft.com/office/drawing/2014/main" id="{64C33D07-0EDE-4AB7-9EBC-59EDA47453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4E01C02-257F-4091-A481-C73AF287DAAA}"/>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386985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B559325-3551-4C61-B242-35ED6BDC1524}"/>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3" name="Footer Placeholder 2">
            <a:extLst>
              <a:ext uri="{FF2B5EF4-FFF2-40B4-BE49-F238E27FC236}">
                <a16:creationId xmlns="" xmlns:a16="http://schemas.microsoft.com/office/drawing/2014/main" id="{8ED5B4D3-4FF7-447E-9DA7-A08FE1466F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222E54ED-3CD2-408C-A34D-6C51920FA188}"/>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126078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22F96-318D-4925-8F06-C7E0A326E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86698C8-6857-4392-A2FD-4BAE314C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8B729C8C-B78D-4524-AC71-675538F91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F3A77B3-8714-4BD8-AE9F-99657F78302F}"/>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6" name="Footer Placeholder 5">
            <a:extLst>
              <a:ext uri="{FF2B5EF4-FFF2-40B4-BE49-F238E27FC236}">
                <a16:creationId xmlns="" xmlns:a16="http://schemas.microsoft.com/office/drawing/2014/main" id="{3F812358-A82B-4A39-B97A-FDE745CF44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CBE1935-0B29-4297-8988-2AB5F40FDC53}"/>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418115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C0A42-6092-4495-836F-6E5A9595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10F33C5F-1777-4CA9-9479-A0ACC8CE8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1BBEC00C-9331-47AD-8FF6-7A40CE093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A0978D-D969-44F5-B6B7-F3F9C5BA390E}"/>
              </a:ext>
            </a:extLst>
          </p:cNvPr>
          <p:cNvSpPr>
            <a:spLocks noGrp="1"/>
          </p:cNvSpPr>
          <p:nvPr>
            <p:ph type="dt" sz="half" idx="10"/>
          </p:nvPr>
        </p:nvSpPr>
        <p:spPr/>
        <p:txBody>
          <a:bodyPr/>
          <a:lstStyle/>
          <a:p>
            <a:fld id="{889DE119-C74C-4BB7-A1AC-53CB581A2AC1}" type="datetimeFigureOut">
              <a:rPr lang="en-GB" smtClean="0"/>
              <a:t>09/03/2021</a:t>
            </a:fld>
            <a:endParaRPr lang="en-GB"/>
          </a:p>
        </p:txBody>
      </p:sp>
      <p:sp>
        <p:nvSpPr>
          <p:cNvPr id="6" name="Footer Placeholder 5">
            <a:extLst>
              <a:ext uri="{FF2B5EF4-FFF2-40B4-BE49-F238E27FC236}">
                <a16:creationId xmlns="" xmlns:a16="http://schemas.microsoft.com/office/drawing/2014/main" id="{265C4BBE-C20C-4310-A55C-DC1E3FC88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DBA197B-A373-426B-B62B-E13340A5C3C0}"/>
              </a:ext>
            </a:extLst>
          </p:cNvPr>
          <p:cNvSpPr>
            <a:spLocks noGrp="1"/>
          </p:cNvSpPr>
          <p:nvPr>
            <p:ph type="sldNum" sz="quarter" idx="12"/>
          </p:nvPr>
        </p:nvSpPr>
        <p:spPr/>
        <p:txBody>
          <a:bodyPr/>
          <a:lstStyle/>
          <a:p>
            <a:fld id="{CA5659C9-F5A9-400B-A7E0-913B2588CC0F}" type="slidenum">
              <a:rPr lang="en-GB" smtClean="0"/>
              <a:t>‹#›</a:t>
            </a:fld>
            <a:endParaRPr lang="en-GB"/>
          </a:p>
        </p:txBody>
      </p:sp>
    </p:spTree>
    <p:extLst>
      <p:ext uri="{BB962C8B-B14F-4D97-AF65-F5344CB8AC3E}">
        <p14:creationId xmlns:p14="http://schemas.microsoft.com/office/powerpoint/2010/main" val="137916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C999C7-95B7-499B-8BE0-C3CBCD74C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29C2201-E107-40D5-85BC-926EC5A23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CA37177-4C1E-4E16-A51F-684894A92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DE119-C74C-4BB7-A1AC-53CB581A2AC1}" type="datetimeFigureOut">
              <a:rPr lang="en-GB" smtClean="0"/>
              <a:t>09/03/2021</a:t>
            </a:fld>
            <a:endParaRPr lang="en-GB"/>
          </a:p>
        </p:txBody>
      </p:sp>
      <p:sp>
        <p:nvSpPr>
          <p:cNvPr id="5" name="Footer Placeholder 4">
            <a:extLst>
              <a:ext uri="{FF2B5EF4-FFF2-40B4-BE49-F238E27FC236}">
                <a16:creationId xmlns="" xmlns:a16="http://schemas.microsoft.com/office/drawing/2014/main" id="{D765D963-D1A1-44E2-A75C-A6BF9AE7C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2E5ABA6-4931-4476-8AA2-10552C45E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659C9-F5A9-400B-A7E0-913B2588CC0F}" type="slidenum">
              <a:rPr lang="en-GB" smtClean="0"/>
              <a:t>‹#›</a:t>
            </a:fld>
            <a:endParaRPr lang="en-GB"/>
          </a:p>
        </p:txBody>
      </p:sp>
    </p:spTree>
    <p:extLst>
      <p:ext uri="{BB962C8B-B14F-4D97-AF65-F5344CB8AC3E}">
        <p14:creationId xmlns:p14="http://schemas.microsoft.com/office/powerpoint/2010/main" val="235780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34" y="692150"/>
            <a:ext cx="12221633" cy="616585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dirty="0"/>
          </a:p>
        </p:txBody>
      </p:sp>
      <p:sp>
        <p:nvSpPr>
          <p:cNvPr id="4" name="Rectangle 3"/>
          <p:cNvSpPr/>
          <p:nvPr/>
        </p:nvSpPr>
        <p:spPr>
          <a:xfrm>
            <a:off x="-29633" y="0"/>
            <a:ext cx="12221633" cy="723900"/>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6" name="TextBox 9"/>
          <p:cNvSpPr txBox="1">
            <a:spLocks noChangeArrowheads="1"/>
          </p:cNvSpPr>
          <p:nvPr/>
        </p:nvSpPr>
        <p:spPr bwMode="auto">
          <a:xfrm>
            <a:off x="527051" y="1196975"/>
            <a:ext cx="34565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3077" name="TextBox 13"/>
          <p:cNvSpPr txBox="1">
            <a:spLocks noChangeArrowheads="1"/>
          </p:cNvSpPr>
          <p:nvPr/>
        </p:nvSpPr>
        <p:spPr bwMode="auto">
          <a:xfrm>
            <a:off x="527051" y="1196975"/>
            <a:ext cx="76813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3078" name="TextBox 15"/>
          <p:cNvSpPr txBox="1">
            <a:spLocks noChangeArrowheads="1"/>
          </p:cNvSpPr>
          <p:nvPr/>
        </p:nvSpPr>
        <p:spPr bwMode="auto">
          <a:xfrm>
            <a:off x="1032933" y="5067300"/>
            <a:ext cx="595206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800" b="1" dirty="0">
                <a:solidFill>
                  <a:schemeClr val="bg1"/>
                </a:solidFill>
                <a:latin typeface="Helvetica" pitchFamily="34" charset="0"/>
              </a:rPr>
              <a:t>Strategic Plan for Primary Care</a:t>
            </a:r>
          </a:p>
          <a:p>
            <a:pPr eaLnBrk="1" hangingPunct="1">
              <a:spcBef>
                <a:spcPct val="0"/>
              </a:spcBef>
              <a:buFontTx/>
              <a:buNone/>
            </a:pPr>
            <a:r>
              <a:rPr lang="en-GB" altLang="en-US" sz="2800" b="1" dirty="0">
                <a:solidFill>
                  <a:schemeClr val="bg1"/>
                </a:solidFill>
                <a:latin typeface="Helvetica" pitchFamily="34" charset="0"/>
              </a:rPr>
              <a:t>2020-2024</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933" y="723900"/>
            <a:ext cx="4932363"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10"/>
          <p:cNvSpPr/>
          <p:nvPr/>
        </p:nvSpPr>
        <p:spPr>
          <a:xfrm rot="5400000">
            <a:off x="1110692" y="1515047"/>
            <a:ext cx="400050" cy="407988"/>
          </a:xfrm>
          <a:prstGeom prst="triangle">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dirty="0"/>
          </a:p>
        </p:txBody>
      </p:sp>
      <p:sp>
        <p:nvSpPr>
          <p:cNvPr id="2" name="TextBox 1">
            <a:extLst>
              <a:ext uri="{FF2B5EF4-FFF2-40B4-BE49-F238E27FC236}">
                <a16:creationId xmlns="" xmlns:a16="http://schemas.microsoft.com/office/drawing/2014/main" id="{FFDBC792-EFF9-4BFA-AD20-97DE74143E5D}"/>
              </a:ext>
            </a:extLst>
          </p:cNvPr>
          <p:cNvSpPr txBox="1"/>
          <p:nvPr/>
        </p:nvSpPr>
        <p:spPr>
          <a:xfrm>
            <a:off x="9940958" y="5981184"/>
            <a:ext cx="3370027" cy="369332"/>
          </a:xfrm>
          <a:prstGeom prst="rect">
            <a:avLst/>
          </a:prstGeom>
          <a:noFill/>
        </p:spPr>
        <p:txBody>
          <a:bodyPr wrap="square" rtlCol="0">
            <a:spAutoFit/>
          </a:bodyPr>
          <a:lstStyle/>
          <a:p>
            <a:r>
              <a:rPr lang="en-GB" dirty="0"/>
              <a:t>V.1.10</a:t>
            </a:r>
          </a:p>
        </p:txBody>
      </p:sp>
    </p:spTree>
    <p:extLst>
      <p:ext uri="{BB962C8B-B14F-4D97-AF65-F5344CB8AC3E}">
        <p14:creationId xmlns:p14="http://schemas.microsoft.com/office/powerpoint/2010/main" val="427443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A24F6A7-0354-4932-8F82-3F551F016FDD}"/>
              </a:ext>
            </a:extLst>
          </p:cNvPr>
          <p:cNvSpPr txBox="1"/>
          <p:nvPr/>
        </p:nvSpPr>
        <p:spPr>
          <a:xfrm>
            <a:off x="139337" y="843438"/>
            <a:ext cx="11922034" cy="5933689"/>
          </a:xfrm>
          <a:prstGeom prst="rect">
            <a:avLst/>
          </a:prstGeom>
          <a:solidFill>
            <a:schemeClr val="accent2">
              <a:lumMod val="40000"/>
              <a:lumOff val="60000"/>
            </a:schemeClr>
          </a:solidFill>
        </p:spPr>
        <p:txBody>
          <a:bodyPr wrap="square" rtlCol="0">
            <a:spAutoFit/>
          </a:bodyPr>
          <a:lstStyle/>
          <a:p>
            <a:endParaRPr lang="en-GB" dirty="0"/>
          </a:p>
        </p:txBody>
      </p:sp>
      <p:sp>
        <p:nvSpPr>
          <p:cNvPr id="3" name="Slide Number Placeholder 2">
            <a:extLst>
              <a:ext uri="{FF2B5EF4-FFF2-40B4-BE49-F238E27FC236}">
                <a16:creationId xmlns="" xmlns:a16="http://schemas.microsoft.com/office/drawing/2014/main" id="{EE21D397-4B24-4D71-84AF-CE697BD28773}"/>
              </a:ext>
            </a:extLst>
          </p:cNvPr>
          <p:cNvSpPr>
            <a:spLocks noGrp="1"/>
          </p:cNvSpPr>
          <p:nvPr>
            <p:ph type="sldNum" sz="quarter" idx="12"/>
          </p:nvPr>
        </p:nvSpPr>
        <p:spPr>
          <a:xfrm>
            <a:off x="8868177" y="6492875"/>
            <a:ext cx="2743200" cy="365125"/>
          </a:xfrm>
        </p:spPr>
        <p:txBody>
          <a:bodyPr/>
          <a:lstStyle/>
          <a:p>
            <a:fld id="{B9C1929E-5EF5-449D-895E-668583FB4AB2}" type="slidenum">
              <a:rPr lang="en-GB" smtClean="0"/>
              <a:t>10</a:t>
            </a:fld>
            <a:endParaRPr lang="en-GB"/>
          </a:p>
        </p:txBody>
      </p:sp>
      <p:sp>
        <p:nvSpPr>
          <p:cNvPr id="33" name="Rectangle 32">
            <a:extLst>
              <a:ext uri="{FF2B5EF4-FFF2-40B4-BE49-F238E27FC236}">
                <a16:creationId xmlns="" xmlns:a16="http://schemas.microsoft.com/office/drawing/2014/main" id="{7FF2DBB5-1AE2-4F64-A553-6C0D717D501E}"/>
              </a:ext>
            </a:extLst>
          </p:cNvPr>
          <p:cNvSpPr/>
          <p:nvPr/>
        </p:nvSpPr>
        <p:spPr>
          <a:xfrm>
            <a:off x="0" y="0"/>
            <a:ext cx="12192000" cy="723900"/>
          </a:xfrm>
          <a:prstGeom prst="rect">
            <a:avLst/>
          </a:prstGeom>
          <a:solidFill>
            <a:srgbClr val="4BACC6">
              <a:lumMod val="75000"/>
            </a:srgbClr>
          </a:solid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bg1"/>
              </a:solidFill>
              <a:effectLst/>
              <a:uLnTx/>
              <a:uFillTx/>
              <a:latin typeface="Calibri"/>
              <a:ea typeface="+mn-ea"/>
              <a:cs typeface="+mn-cs"/>
            </a:endParaRPr>
          </a:p>
        </p:txBody>
      </p:sp>
      <p:graphicFrame>
        <p:nvGraphicFramePr>
          <p:cNvPr id="34" name="Content Placeholder 7">
            <a:extLst>
              <a:ext uri="{FF2B5EF4-FFF2-40B4-BE49-F238E27FC236}">
                <a16:creationId xmlns="" xmlns:a16="http://schemas.microsoft.com/office/drawing/2014/main" id="{F168D179-931D-4E03-B7C9-BEEE142B92D0}"/>
              </a:ext>
            </a:extLst>
          </p:cNvPr>
          <p:cNvGraphicFramePr>
            <a:graphicFrameLocks/>
          </p:cNvGraphicFramePr>
          <p:nvPr/>
        </p:nvGraphicFramePr>
        <p:xfrm>
          <a:off x="7982069" y="155904"/>
          <a:ext cx="4000262" cy="393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 xmlns:a16="http://schemas.microsoft.com/office/drawing/2014/main" id="{73C3C8F7-0106-45C1-87F5-A7AE76F81AB3}"/>
              </a:ext>
            </a:extLst>
          </p:cNvPr>
          <p:cNvSpPr txBox="1"/>
          <p:nvPr/>
        </p:nvSpPr>
        <p:spPr>
          <a:xfrm>
            <a:off x="209669" y="100340"/>
            <a:ext cx="5831561" cy="523220"/>
          </a:xfrm>
          <a:prstGeom prst="rect">
            <a:avLst/>
          </a:prstGeom>
          <a:noFill/>
        </p:spPr>
        <p:txBody>
          <a:bodyPr wrap="square">
            <a:spAutoFit/>
          </a:bodyPr>
          <a:lstStyle/>
          <a:p>
            <a:pPr eaLnBrk="1" hangingPunct="1">
              <a:defRPr/>
            </a:pPr>
            <a:r>
              <a:rPr lang="en-GB" sz="2800" dirty="0">
                <a:solidFill>
                  <a:schemeClr val="bg1"/>
                </a:solidFill>
                <a:latin typeface="Helvetica" pitchFamily="34" charset="0"/>
                <a:cs typeface="Arial" charset="0"/>
              </a:rPr>
              <a:t>Layers of scale </a:t>
            </a:r>
          </a:p>
        </p:txBody>
      </p:sp>
      <p:sp>
        <p:nvSpPr>
          <p:cNvPr id="10" name="TextBox 9">
            <a:extLst>
              <a:ext uri="{FF2B5EF4-FFF2-40B4-BE49-F238E27FC236}">
                <a16:creationId xmlns="" xmlns:a16="http://schemas.microsoft.com/office/drawing/2014/main" id="{AFCC33F3-F484-400A-9288-F78CCF8A6B4F}"/>
              </a:ext>
            </a:extLst>
          </p:cNvPr>
          <p:cNvSpPr txBox="1"/>
          <p:nvPr/>
        </p:nvSpPr>
        <p:spPr>
          <a:xfrm>
            <a:off x="6347928" y="931379"/>
            <a:ext cx="2120683" cy="384721"/>
          </a:xfrm>
          <a:prstGeom prst="rect">
            <a:avLst/>
          </a:prstGeom>
          <a:noFill/>
        </p:spPr>
        <p:txBody>
          <a:bodyPr wrap="square" rtlCol="0">
            <a:spAutoFit/>
          </a:bodyPr>
          <a:lstStyle/>
          <a:p>
            <a:pPr marL="171450" indent="-171450">
              <a:buFont typeface="Arial" panose="020B0604020202020204" pitchFamily="34" charset="0"/>
              <a:buChar char="•"/>
            </a:pPr>
            <a:endParaRPr lang="en-GB" sz="900" b="1" dirty="0">
              <a:solidFill>
                <a:srgbClr val="F79646">
                  <a:lumMod val="75000"/>
                </a:srgbClr>
              </a:solidFill>
              <a:latin typeface="Calibri"/>
            </a:endParaRPr>
          </a:p>
          <a:p>
            <a:pPr marL="171450" indent="-171450">
              <a:buFont typeface="Arial" panose="020B0604020202020204" pitchFamily="34" charset="0"/>
              <a:buChar char="•"/>
            </a:pPr>
            <a:endParaRPr lang="en-GB" sz="1000" b="1" dirty="0">
              <a:solidFill>
                <a:srgbClr val="F79646">
                  <a:lumMod val="75000"/>
                </a:srgbClr>
              </a:solidFill>
              <a:latin typeface="Calibri"/>
            </a:endParaRPr>
          </a:p>
        </p:txBody>
      </p:sp>
      <p:sp>
        <p:nvSpPr>
          <p:cNvPr id="13" name="TextBox 12">
            <a:extLst>
              <a:ext uri="{FF2B5EF4-FFF2-40B4-BE49-F238E27FC236}">
                <a16:creationId xmlns="" xmlns:a16="http://schemas.microsoft.com/office/drawing/2014/main" id="{83E12927-BD06-40E8-BE0B-66E6B29B6E1F}"/>
              </a:ext>
            </a:extLst>
          </p:cNvPr>
          <p:cNvSpPr txBox="1"/>
          <p:nvPr/>
        </p:nvSpPr>
        <p:spPr>
          <a:xfrm>
            <a:off x="9116765" y="723900"/>
            <a:ext cx="2001425" cy="384721"/>
          </a:xfrm>
          <a:prstGeom prst="rect">
            <a:avLst/>
          </a:prstGeom>
          <a:noFill/>
        </p:spPr>
        <p:txBody>
          <a:bodyPr wrap="square" rtlCol="0">
            <a:spAutoFit/>
          </a:bodyPr>
          <a:lstStyle/>
          <a:p>
            <a:endParaRPr lang="en-GB" sz="900" dirty="0">
              <a:solidFill>
                <a:prstClr val="black"/>
              </a:solidFill>
              <a:latin typeface="Calibri"/>
            </a:endParaRPr>
          </a:p>
          <a:p>
            <a:endParaRPr lang="en-GB" sz="1000" b="1" dirty="0">
              <a:solidFill>
                <a:srgbClr val="1F497D">
                  <a:lumMod val="75000"/>
                </a:srgbClr>
              </a:solidFill>
              <a:latin typeface="Calibri"/>
            </a:endParaRPr>
          </a:p>
        </p:txBody>
      </p:sp>
      <p:pic>
        <p:nvPicPr>
          <p:cNvPr id="8" name="Picture 7">
            <a:extLst>
              <a:ext uri="{FF2B5EF4-FFF2-40B4-BE49-F238E27FC236}">
                <a16:creationId xmlns="" xmlns:a16="http://schemas.microsoft.com/office/drawing/2014/main" id="{0D65D7A8-1882-4CC3-BF69-72C60F51CA56}"/>
              </a:ext>
            </a:extLst>
          </p:cNvPr>
          <p:cNvPicPr>
            <a:picLocks noChangeAspect="1"/>
          </p:cNvPicPr>
          <p:nvPr/>
        </p:nvPicPr>
        <p:blipFill>
          <a:blip r:embed="rId8"/>
          <a:stretch>
            <a:fillRect/>
          </a:stretch>
        </p:blipFill>
        <p:spPr>
          <a:xfrm>
            <a:off x="500946" y="3678341"/>
            <a:ext cx="2722662" cy="2304828"/>
          </a:xfrm>
          <a:prstGeom prst="rect">
            <a:avLst/>
          </a:prstGeom>
        </p:spPr>
      </p:pic>
      <p:sp>
        <p:nvSpPr>
          <p:cNvPr id="9" name="Rectangle 8">
            <a:extLst>
              <a:ext uri="{FF2B5EF4-FFF2-40B4-BE49-F238E27FC236}">
                <a16:creationId xmlns="" xmlns:a16="http://schemas.microsoft.com/office/drawing/2014/main" id="{CB33127E-26EE-4F0F-8542-2D899E8231A9}"/>
              </a:ext>
            </a:extLst>
          </p:cNvPr>
          <p:cNvSpPr/>
          <p:nvPr/>
        </p:nvSpPr>
        <p:spPr>
          <a:xfrm>
            <a:off x="577281" y="1037306"/>
            <a:ext cx="2350190" cy="2246769"/>
          </a:xfrm>
          <a:prstGeom prst="rect">
            <a:avLst/>
          </a:prstGeom>
        </p:spPr>
        <p:txBody>
          <a:bodyPr wrap="square">
            <a:spAutoFit/>
          </a:bodyPr>
          <a:lstStyle/>
          <a:p>
            <a:r>
              <a:rPr lang="en-GB" sz="1400" dirty="0">
                <a:latin typeface="Helvetica" pitchFamily="34" charset="0"/>
              </a:rPr>
              <a:t>The layering principle will focus thinking on what is best delivered at each level, and therefore where resources should be directed. </a:t>
            </a:r>
          </a:p>
          <a:p>
            <a:endParaRPr lang="en-GB" sz="1400" dirty="0">
              <a:latin typeface="Helvetica" pitchFamily="34" charset="0"/>
            </a:endParaRPr>
          </a:p>
          <a:p>
            <a:r>
              <a:rPr lang="en-GB" sz="1400" dirty="0">
                <a:latin typeface="Helvetica" pitchFamily="34" charset="0"/>
              </a:rPr>
              <a:t>Valuable building blocks will be augmented rather than redesigned. </a:t>
            </a:r>
          </a:p>
        </p:txBody>
      </p:sp>
      <p:pic>
        <p:nvPicPr>
          <p:cNvPr id="24" name="Picture 23">
            <a:extLst>
              <a:ext uri="{FF2B5EF4-FFF2-40B4-BE49-F238E27FC236}">
                <a16:creationId xmlns="" xmlns:a16="http://schemas.microsoft.com/office/drawing/2014/main" id="{215837E4-C8DF-466C-B830-0E9AE3B988BE}"/>
              </a:ext>
            </a:extLst>
          </p:cNvPr>
          <p:cNvPicPr>
            <a:picLocks noChangeAspect="1"/>
          </p:cNvPicPr>
          <p:nvPr/>
        </p:nvPicPr>
        <p:blipFill>
          <a:blip r:embed="rId9"/>
          <a:stretch>
            <a:fillRect/>
          </a:stretch>
        </p:blipFill>
        <p:spPr>
          <a:xfrm>
            <a:off x="3383890" y="843438"/>
            <a:ext cx="8307164" cy="5933689"/>
          </a:xfrm>
          <a:prstGeom prst="rect">
            <a:avLst/>
          </a:prstGeom>
        </p:spPr>
      </p:pic>
      <p:sp>
        <p:nvSpPr>
          <p:cNvPr id="23" name="Arrow: Curved Down 22">
            <a:extLst>
              <a:ext uri="{FF2B5EF4-FFF2-40B4-BE49-F238E27FC236}">
                <a16:creationId xmlns="" xmlns:a16="http://schemas.microsoft.com/office/drawing/2014/main" id="{500EDEC6-C19D-417D-81E7-F7CCEB37D3A3}"/>
              </a:ext>
            </a:extLst>
          </p:cNvPr>
          <p:cNvSpPr/>
          <p:nvPr/>
        </p:nvSpPr>
        <p:spPr>
          <a:xfrm>
            <a:off x="2820364" y="3326255"/>
            <a:ext cx="1127051" cy="454300"/>
          </a:xfrm>
          <a:prstGeom prst="curvedDownArrow">
            <a:avLst/>
          </a:prstGeom>
          <a:gradFill>
            <a:gsLst>
              <a:gs pos="0">
                <a:schemeClr val="accent1"/>
              </a:gs>
              <a:gs pos="82375">
                <a:srgbClr val="ABC0E4"/>
              </a:gs>
              <a:gs pos="91000">
                <a:srgbClr val="ABC0E4"/>
              </a:gs>
              <a:gs pos="100000">
                <a:srgbClr val="ABC0E4"/>
              </a:gs>
              <a:gs pos="74000">
                <a:schemeClr val="accent2">
                  <a:lumMod val="20000"/>
                  <a:lumOff val="80000"/>
                </a:schemeClr>
              </a:gs>
              <a:gs pos="3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a:extLst>
              <a:ext uri="{FF2B5EF4-FFF2-40B4-BE49-F238E27FC236}">
                <a16:creationId xmlns="" xmlns:a16="http://schemas.microsoft.com/office/drawing/2014/main" id="{25CB68EB-7721-49D7-BE89-A7A300E89ECC}"/>
              </a:ext>
            </a:extLst>
          </p:cNvPr>
          <p:cNvSpPr txBox="1"/>
          <p:nvPr/>
        </p:nvSpPr>
        <p:spPr>
          <a:xfrm>
            <a:off x="426981" y="6118978"/>
            <a:ext cx="2956908" cy="600164"/>
          </a:xfrm>
          <a:prstGeom prst="rect">
            <a:avLst/>
          </a:prstGeom>
          <a:noFill/>
        </p:spPr>
        <p:txBody>
          <a:bodyPr wrap="square" rtlCol="0">
            <a:spAutoFit/>
          </a:bodyPr>
          <a:lstStyle/>
          <a:p>
            <a:r>
              <a:rPr lang="en-GB" sz="1100" i="1" dirty="0">
                <a:latin typeface="Helvetica" panose="020B0604020202020204" pitchFamily="34" charset="0"/>
                <a:cs typeface="Helvetica" panose="020B0604020202020204" pitchFamily="34" charset="0"/>
              </a:rPr>
              <a:t>Provider organisations and population sizes in this model may vary to reflect geographical size and local infrastructure.</a:t>
            </a:r>
          </a:p>
        </p:txBody>
      </p:sp>
    </p:spTree>
    <p:extLst>
      <p:ext uri="{BB962C8B-B14F-4D97-AF65-F5344CB8AC3E}">
        <p14:creationId xmlns:p14="http://schemas.microsoft.com/office/powerpoint/2010/main" val="147381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02058BE-BF9A-47F8-BAEA-2AA7031A51C2}"/>
              </a:ext>
            </a:extLst>
          </p:cNvPr>
          <p:cNvSpPr txBox="1"/>
          <p:nvPr/>
        </p:nvSpPr>
        <p:spPr>
          <a:xfrm>
            <a:off x="174302" y="816650"/>
            <a:ext cx="11843395" cy="5904866"/>
          </a:xfrm>
          <a:prstGeom prst="rect">
            <a:avLst/>
          </a:prstGeom>
          <a:solidFill>
            <a:schemeClr val="accent2">
              <a:lumMod val="40000"/>
              <a:lumOff val="60000"/>
            </a:schemeClr>
          </a:solidFill>
        </p:spPr>
        <p:txBody>
          <a:bodyPr wrap="square" rtlCol="0">
            <a:spAutoFit/>
          </a:bodyPr>
          <a:lstStyle/>
          <a:p>
            <a:endParaRPr lang="en-GB" dirty="0"/>
          </a:p>
        </p:txBody>
      </p:sp>
      <p:pic>
        <p:nvPicPr>
          <p:cNvPr id="2" name="Picture 1">
            <a:extLst>
              <a:ext uri="{FF2B5EF4-FFF2-40B4-BE49-F238E27FC236}">
                <a16:creationId xmlns="" xmlns:a16="http://schemas.microsoft.com/office/drawing/2014/main" id="{547C37A7-EEE2-4FFE-926B-2E2C8F1CDE83}"/>
              </a:ext>
            </a:extLst>
          </p:cNvPr>
          <p:cNvPicPr>
            <a:picLocks noChangeAspect="1"/>
          </p:cNvPicPr>
          <p:nvPr/>
        </p:nvPicPr>
        <p:blipFill>
          <a:blip r:embed="rId2"/>
          <a:stretch>
            <a:fillRect/>
          </a:stretch>
        </p:blipFill>
        <p:spPr>
          <a:xfrm>
            <a:off x="399903" y="910014"/>
            <a:ext cx="8002056" cy="5644001"/>
          </a:xfrm>
          <a:prstGeom prst="rect">
            <a:avLst/>
          </a:prstGeom>
        </p:spPr>
      </p:pic>
      <p:pic>
        <p:nvPicPr>
          <p:cNvPr id="3" name="Picture 2">
            <a:extLst>
              <a:ext uri="{FF2B5EF4-FFF2-40B4-BE49-F238E27FC236}">
                <a16:creationId xmlns="" xmlns:a16="http://schemas.microsoft.com/office/drawing/2014/main" id="{482DC05D-2985-4B9A-BA63-D491EB3C3C10}"/>
              </a:ext>
            </a:extLst>
          </p:cNvPr>
          <p:cNvPicPr>
            <a:picLocks noChangeAspect="1"/>
          </p:cNvPicPr>
          <p:nvPr/>
        </p:nvPicPr>
        <p:blipFill>
          <a:blip r:embed="rId3"/>
          <a:stretch>
            <a:fillRect/>
          </a:stretch>
        </p:blipFill>
        <p:spPr>
          <a:xfrm>
            <a:off x="0" y="3900"/>
            <a:ext cx="12192000" cy="725424"/>
          </a:xfrm>
          <a:prstGeom prst="rect">
            <a:avLst/>
          </a:prstGeom>
        </p:spPr>
      </p:pic>
      <p:pic>
        <p:nvPicPr>
          <p:cNvPr id="4" name="Picture 3">
            <a:extLst>
              <a:ext uri="{FF2B5EF4-FFF2-40B4-BE49-F238E27FC236}">
                <a16:creationId xmlns="" xmlns:a16="http://schemas.microsoft.com/office/drawing/2014/main" id="{3528E5EB-12E4-4BA2-8E79-6BADCF1CDE27}"/>
              </a:ext>
            </a:extLst>
          </p:cNvPr>
          <p:cNvPicPr>
            <a:picLocks noChangeAspect="1"/>
          </p:cNvPicPr>
          <p:nvPr/>
        </p:nvPicPr>
        <p:blipFill>
          <a:blip r:embed="rId4"/>
          <a:stretch>
            <a:fillRect/>
          </a:stretch>
        </p:blipFill>
        <p:spPr>
          <a:xfrm>
            <a:off x="7977313" y="143237"/>
            <a:ext cx="4005419" cy="438950"/>
          </a:xfrm>
          <a:prstGeom prst="rect">
            <a:avLst/>
          </a:prstGeom>
        </p:spPr>
      </p:pic>
      <p:pic>
        <p:nvPicPr>
          <p:cNvPr id="5" name="Picture 4">
            <a:extLst>
              <a:ext uri="{FF2B5EF4-FFF2-40B4-BE49-F238E27FC236}">
                <a16:creationId xmlns="" xmlns:a16="http://schemas.microsoft.com/office/drawing/2014/main" id="{0724347F-9924-4C24-979F-0EE9A670C07C}"/>
              </a:ext>
            </a:extLst>
          </p:cNvPr>
          <p:cNvPicPr>
            <a:picLocks noChangeAspect="1"/>
          </p:cNvPicPr>
          <p:nvPr/>
        </p:nvPicPr>
        <p:blipFill>
          <a:blip r:embed="rId5"/>
          <a:stretch>
            <a:fillRect/>
          </a:stretch>
        </p:blipFill>
        <p:spPr>
          <a:xfrm>
            <a:off x="3117846" y="3054063"/>
            <a:ext cx="5956308" cy="749873"/>
          </a:xfrm>
          <a:prstGeom prst="rect">
            <a:avLst/>
          </a:prstGeom>
        </p:spPr>
      </p:pic>
      <p:sp>
        <p:nvSpPr>
          <p:cNvPr id="6" name="TextBox 5">
            <a:extLst>
              <a:ext uri="{FF2B5EF4-FFF2-40B4-BE49-F238E27FC236}">
                <a16:creationId xmlns="" xmlns:a16="http://schemas.microsoft.com/office/drawing/2014/main" id="{5DE7FEF2-2C7C-4D7A-9587-33B095628706}"/>
              </a:ext>
            </a:extLst>
          </p:cNvPr>
          <p:cNvSpPr txBox="1"/>
          <p:nvPr/>
        </p:nvSpPr>
        <p:spPr>
          <a:xfrm>
            <a:off x="86121" y="81350"/>
            <a:ext cx="7981553" cy="523220"/>
          </a:xfrm>
          <a:prstGeom prst="rect">
            <a:avLst/>
          </a:prstGeom>
          <a:noFill/>
        </p:spPr>
        <p:txBody>
          <a:bodyPr wrap="square">
            <a:spAutoFit/>
          </a:bodyPr>
          <a:lstStyle/>
          <a:p>
            <a:pPr eaLnBrk="1" hangingPunct="1">
              <a:defRPr/>
            </a:pPr>
            <a:r>
              <a:rPr lang="en-GB" sz="2800" dirty="0">
                <a:solidFill>
                  <a:schemeClr val="bg1"/>
                </a:solidFill>
                <a:latin typeface="Helvetica" pitchFamily="34" charset="0"/>
                <a:cs typeface="Arial" charset="0"/>
              </a:rPr>
              <a:t>Community Pharmacy </a:t>
            </a:r>
            <a:r>
              <a:rPr lang="en-GB" sz="2400" dirty="0">
                <a:solidFill>
                  <a:schemeClr val="bg1"/>
                </a:solidFill>
                <a:latin typeface="Helvetica" pitchFamily="34" charset="0"/>
                <a:cs typeface="Arial" charset="0"/>
              </a:rPr>
              <a:t>Working across layers of scale </a:t>
            </a:r>
            <a:endParaRPr lang="en-GB" dirty="0">
              <a:solidFill>
                <a:schemeClr val="bg1"/>
              </a:solidFill>
              <a:latin typeface="Helvetica" pitchFamily="34" charset="0"/>
              <a:cs typeface="Arial" charset="0"/>
            </a:endParaRPr>
          </a:p>
        </p:txBody>
      </p:sp>
      <p:sp>
        <p:nvSpPr>
          <p:cNvPr id="8" name="TextBox 7">
            <a:extLst>
              <a:ext uri="{FF2B5EF4-FFF2-40B4-BE49-F238E27FC236}">
                <a16:creationId xmlns="" xmlns:a16="http://schemas.microsoft.com/office/drawing/2014/main" id="{933BB3B4-FEB6-446D-9F8A-860B715961F3}"/>
              </a:ext>
            </a:extLst>
          </p:cNvPr>
          <p:cNvSpPr txBox="1"/>
          <p:nvPr/>
        </p:nvSpPr>
        <p:spPr>
          <a:xfrm>
            <a:off x="8627560" y="963037"/>
            <a:ext cx="3028950" cy="5262979"/>
          </a:xfrm>
          <a:prstGeom prst="rect">
            <a:avLst/>
          </a:prstGeom>
          <a:noFill/>
        </p:spPr>
        <p:txBody>
          <a:bodyPr wrap="square" rtlCol="0">
            <a:spAutoFit/>
          </a:bodyPr>
          <a:lstStyle/>
          <a:p>
            <a:endParaRPr lang="en-GB" dirty="0"/>
          </a:p>
          <a:p>
            <a:r>
              <a:rPr lang="en-GB" sz="1200" dirty="0">
                <a:latin typeface="Helvetica" panose="020B0604020202020204" pitchFamily="34" charset="0"/>
                <a:cs typeface="Helvetica" panose="020B0604020202020204" pitchFamily="34" charset="0"/>
              </a:rPr>
              <a:t>2020/21 will see the strengthening of foundations for </a:t>
            </a:r>
            <a:r>
              <a:rPr lang="en-GB" sz="1200" b="1" dirty="0">
                <a:latin typeface="Helvetica" panose="020B0604020202020204" pitchFamily="34" charset="0"/>
                <a:cs typeface="Helvetica" panose="020B0604020202020204" pitchFamily="34" charset="0"/>
              </a:rPr>
              <a:t>a more integrated, clinically focused offer in community pharmacies;</a:t>
            </a:r>
          </a:p>
          <a:p>
            <a:r>
              <a:rPr lang="en-GB" sz="1200" b="1" dirty="0">
                <a:latin typeface="Helvetica" panose="020B0604020202020204" pitchFamily="34" charset="0"/>
                <a:cs typeface="Helvetica" panose="020B0604020202020204" pitchFamily="34" charset="0"/>
              </a:rPr>
              <a:t> </a:t>
            </a:r>
          </a:p>
          <a:p>
            <a:pPr marL="171450" indent="-171450">
              <a:buFont typeface="Arial" panose="020B0604020202020204" pitchFamily="34" charset="0"/>
              <a:buChar char="•"/>
            </a:pPr>
            <a:r>
              <a:rPr lang="en-GB" sz="1200" dirty="0">
                <a:latin typeface="Helvetica" panose="020B0604020202020204" pitchFamily="34" charset="0"/>
                <a:cs typeface="Helvetica" panose="020B0604020202020204" pitchFamily="34" charset="0"/>
              </a:rPr>
              <a:t>building capacity and capability;</a:t>
            </a:r>
          </a:p>
          <a:p>
            <a:pPr marL="171450" indent="-171450">
              <a:buFont typeface="Arial" panose="020B0604020202020204" pitchFamily="34" charset="0"/>
              <a:buChar char="•"/>
            </a:pPr>
            <a:r>
              <a:rPr lang="en-GB" sz="1200" dirty="0">
                <a:latin typeface="Helvetica" panose="020B0604020202020204" pitchFamily="34" charset="0"/>
                <a:cs typeface="Helvetica" panose="020B0604020202020204" pitchFamily="34" charset="0"/>
              </a:rPr>
              <a:t>testing new services for potential future commissioning; and </a:t>
            </a:r>
          </a:p>
          <a:p>
            <a:pPr marL="171450" indent="-171450">
              <a:buFont typeface="Arial" panose="020B0604020202020204" pitchFamily="34" charset="0"/>
              <a:buChar char="•"/>
            </a:pPr>
            <a:r>
              <a:rPr lang="en-GB" sz="1200" dirty="0">
                <a:latin typeface="Helvetica" panose="020B0604020202020204" pitchFamily="34" charset="0"/>
                <a:cs typeface="Helvetica" panose="020B0604020202020204" pitchFamily="34" charset="0"/>
              </a:rPr>
              <a:t>embedding and building on those commissioned in 2019/20. </a:t>
            </a:r>
          </a:p>
          <a:p>
            <a:pPr marL="171450" indent="-171450">
              <a:buFont typeface="Arial" panose="020B0604020202020204" pitchFamily="34" charset="0"/>
              <a:buChar char="•"/>
            </a:pPr>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We will also see greater integration with General Practice</a:t>
            </a:r>
            <a:r>
              <a:rPr lang="en-GB" sz="1200" dirty="0">
                <a:latin typeface="Helvetica" panose="020B0604020202020204" pitchFamily="34" charset="0"/>
                <a:cs typeface="Helvetica" panose="020B0604020202020204" pitchFamily="34" charset="0"/>
              </a:rPr>
              <a:t>.</a:t>
            </a:r>
          </a:p>
          <a:p>
            <a:r>
              <a:rPr lang="en-GB" sz="1200" dirty="0">
                <a:latin typeface="Helvetica" panose="020B0604020202020204" pitchFamily="34" charset="0"/>
                <a:cs typeface="Helvetica" panose="020B0604020202020204" pitchFamily="34" charset="0"/>
              </a:rPr>
              <a:t> </a:t>
            </a:r>
          </a:p>
          <a:p>
            <a:r>
              <a:rPr lang="en-GB" sz="1200" dirty="0">
                <a:latin typeface="Helvetica" panose="020B0604020202020204" pitchFamily="34" charset="0"/>
                <a:cs typeface="Helvetica" panose="020B0604020202020204" pitchFamily="34" charset="0"/>
              </a:rPr>
              <a:t>NHS England and NHS Improvement will support community pharmacy to work closely with GP partners, aligning incentives between the two sectors and in gaining GP support for the expansion of the NHS Community Pharmacy Consultation Service. </a:t>
            </a:r>
          </a:p>
          <a:p>
            <a:r>
              <a:rPr lang="en-GB" sz="1200" dirty="0">
                <a:latin typeface="Helvetica" panose="020B0604020202020204" pitchFamily="34" charset="0"/>
                <a:cs typeface="Helvetica" panose="020B0604020202020204" pitchFamily="34" charset="0"/>
              </a:rPr>
              <a:t>In turn, </a:t>
            </a:r>
            <a:r>
              <a:rPr lang="en-GB" sz="1200" b="1" dirty="0">
                <a:latin typeface="Helvetica" panose="020B0604020202020204" pitchFamily="34" charset="0"/>
                <a:cs typeface="Helvetica" panose="020B0604020202020204" pitchFamily="34" charset="0"/>
              </a:rPr>
              <a:t>contractors will need to continue to develop collaborative local arrangements to underpin these new ways of working. </a:t>
            </a:r>
          </a:p>
          <a:p>
            <a:r>
              <a:rPr lang="en-GB"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301396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8676" y="3000376"/>
            <a:ext cx="11368160" cy="3754353"/>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027F80CC-F856-4E7F-81ED-062D42B4C0E0}"/>
              </a:ext>
            </a:extLst>
          </p:cNvPr>
          <p:cNvPicPr>
            <a:picLocks noChangeAspect="1"/>
          </p:cNvPicPr>
          <p:nvPr/>
        </p:nvPicPr>
        <p:blipFill>
          <a:blip r:embed="rId3"/>
          <a:stretch>
            <a:fillRect/>
          </a:stretch>
        </p:blipFill>
        <p:spPr>
          <a:xfrm>
            <a:off x="0" y="0"/>
            <a:ext cx="12192000" cy="725424"/>
          </a:xfrm>
          <a:prstGeom prst="rect">
            <a:avLst/>
          </a:prstGeom>
        </p:spPr>
      </p:pic>
      <p:sp>
        <p:nvSpPr>
          <p:cNvPr id="3" name="TextBox 2">
            <a:extLst>
              <a:ext uri="{FF2B5EF4-FFF2-40B4-BE49-F238E27FC236}">
                <a16:creationId xmlns="" xmlns:a16="http://schemas.microsoft.com/office/drawing/2014/main" id="{08C3C9D8-D973-4918-9A83-C7F94258C7C6}"/>
              </a:ext>
            </a:extLst>
          </p:cNvPr>
          <p:cNvSpPr txBox="1"/>
          <p:nvPr/>
        </p:nvSpPr>
        <p:spPr>
          <a:xfrm>
            <a:off x="448676" y="725424"/>
            <a:ext cx="11389895" cy="6401753"/>
          </a:xfrm>
          <a:prstGeom prst="rect">
            <a:avLst/>
          </a:prstGeom>
          <a:noFill/>
        </p:spPr>
        <p:txBody>
          <a:bodyPr wrap="square" rtlCol="0">
            <a:spAutoFit/>
          </a:bodyPr>
          <a:lstStyle/>
          <a:p>
            <a:r>
              <a:rPr lang="en-GB" sz="1400" dirty="0">
                <a:latin typeface="Helvetica" pitchFamily="34" charset="0"/>
              </a:rPr>
              <a:t>The Covid-19 pandemic has taught us that in all Places the health and social care sector can work together in a flexible, permissive and more productive way when facing a crisis. This has resulted in an acceleration of transformational work, new modelling, and significant digital enablement (including managing governance and IG challenges). </a:t>
            </a:r>
          </a:p>
          <a:p>
            <a:endParaRPr lang="en-GB" sz="1400" dirty="0">
              <a:latin typeface="Helvetica" pitchFamily="34" charset="0"/>
            </a:endParaRPr>
          </a:p>
          <a:p>
            <a:r>
              <a:rPr lang="en-GB" sz="1400" dirty="0">
                <a:latin typeface="Helvetica" pitchFamily="34" charset="0"/>
              </a:rPr>
              <a:t>During Covid-19 we have seen an unprecedented flexibility and agility of the workforce. </a:t>
            </a:r>
          </a:p>
          <a:p>
            <a:r>
              <a:rPr lang="en-GB" sz="1400" b="1" dirty="0">
                <a:latin typeface="Helvetica" pitchFamily="34" charset="0"/>
              </a:rPr>
              <a:t>A key principle of our strategy is that we sustain and develop these achievements</a:t>
            </a:r>
            <a:r>
              <a:rPr lang="en-GB" sz="1400" dirty="0">
                <a:latin typeface="Helvetica" pitchFamily="34" charset="0"/>
              </a:rPr>
              <a:t>.  </a:t>
            </a:r>
          </a:p>
          <a:p>
            <a:r>
              <a:rPr lang="en-GB" sz="1400" dirty="0">
                <a:latin typeface="Helvetica" pitchFamily="34" charset="0"/>
              </a:rPr>
              <a:t>	</a:t>
            </a:r>
          </a:p>
          <a:p>
            <a:r>
              <a:rPr lang="en-GB" sz="1400" dirty="0">
                <a:latin typeface="Helvetica" pitchFamily="34" charset="0"/>
              </a:rPr>
              <a:t>A major challenge will be avoiding regression back to the old norm. One of the positives of the Covid-19 experience has been the gifting of an opportunity for us to use as a foundation many of the changes made</a:t>
            </a:r>
            <a:r>
              <a:rPr lang="en-GB" sz="1400" dirty="0">
                <a:solidFill>
                  <a:srgbClr val="FF0000"/>
                </a:solidFill>
                <a:latin typeface="Helvetica" pitchFamily="34" charset="0"/>
              </a:rPr>
              <a:t>.  </a:t>
            </a:r>
            <a:r>
              <a:rPr lang="en-GB" sz="1400" b="1" dirty="0">
                <a:latin typeface="Helvetica" pitchFamily="34" charset="0"/>
              </a:rPr>
              <a:t>But we recognise that these achievements were mostly born out of providers being asked to work flexibly in the spirit of trust.</a:t>
            </a:r>
          </a:p>
          <a:p>
            <a:endParaRPr lang="en-GB" sz="1400" b="1" dirty="0">
              <a:latin typeface="Helvetica" pitchFamily="34" charset="0"/>
            </a:endParaRPr>
          </a:p>
          <a:p>
            <a:r>
              <a:rPr lang="en-GB" sz="1400" b="1" dirty="0">
                <a:solidFill>
                  <a:schemeClr val="bg1"/>
                </a:solidFill>
                <a:latin typeface="Helvetica" pitchFamily="34" charset="0"/>
              </a:rPr>
              <a:t>If we describe these as the ‘current normal’ then the next evolutionary step is now the ambition. </a:t>
            </a:r>
          </a:p>
          <a:p>
            <a:endParaRPr lang="en-GB" sz="1400" b="1" dirty="0">
              <a:solidFill>
                <a:schemeClr val="bg1"/>
              </a:solidFill>
              <a:latin typeface="Helvetica" pitchFamily="34" charset="0"/>
            </a:endParaRPr>
          </a:p>
          <a:p>
            <a:r>
              <a:rPr lang="en-GB" sz="1400" dirty="0">
                <a:solidFill>
                  <a:schemeClr val="bg1"/>
                </a:solidFill>
                <a:latin typeface="Helvetica" pitchFamily="34" charset="0"/>
              </a:rPr>
              <a:t>The new normal should not therefore be about returning to the past.  A care system that has learned how to respond as a System rather than as individual organisations takes us a giant step forward.  An epidemic also highlights the importance of population health approaches to understanding and addressing people’s needs, albeit on a drastically reduced timescale.  We should therefore look to a future in which:</a:t>
            </a:r>
          </a:p>
          <a:p>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The needs of any given local population will have been reshaped by the initial and ongoing responses to the pandemic, its impact on delivery of services and the needs of our citizens – recognising and responding to this through the emergent population health management programmes will be critical.</a:t>
            </a:r>
          </a:p>
          <a:p>
            <a:pPr marL="285750" indent="-285750">
              <a:buFont typeface="Arial" panose="020B0604020202020204" pitchFamily="34" charset="0"/>
              <a:buChar char="•"/>
            </a:pPr>
            <a:r>
              <a:rPr lang="en-GB" sz="1400" dirty="0">
                <a:solidFill>
                  <a:schemeClr val="bg1"/>
                </a:solidFill>
                <a:latin typeface="Helvetica" pitchFamily="34" charset="0"/>
              </a:rPr>
              <a:t>People’s ability to self-care and to rely on local support networks will have been highlighted and needs to be reinforced alongside which new strength-based approaches to community organising will have been demonstrated and should be seen as a contribution to addressing some of the wider determinants of health including low-level mental health needs, loneliness and social isolation or other vulnerabilities.</a:t>
            </a:r>
          </a:p>
          <a:p>
            <a:pPr marL="285750" indent="-285750">
              <a:buFont typeface="Arial" panose="020B0604020202020204" pitchFamily="34" charset="0"/>
              <a:buChar char="•"/>
            </a:pPr>
            <a:r>
              <a:rPr lang="en-GB" sz="1400" dirty="0">
                <a:solidFill>
                  <a:schemeClr val="bg1"/>
                </a:solidFill>
                <a:latin typeface="Helvetica" pitchFamily="34" charset="0"/>
              </a:rPr>
              <a:t>Primary, community health and social care services will have had an opportunity to work more closely together as people choose not to go to hospital for non-Covid-19 needs, something to be harnessed and refined in the context of local needs.</a:t>
            </a:r>
          </a:p>
          <a:p>
            <a:pPr marL="285750" indent="-285750">
              <a:buFont typeface="Arial" panose="020B0604020202020204" pitchFamily="34" charset="0"/>
              <a:buChar char="•"/>
            </a:pPr>
            <a:r>
              <a:rPr lang="en-GB" sz="1400" dirty="0">
                <a:solidFill>
                  <a:schemeClr val="bg1"/>
                </a:solidFill>
                <a:latin typeface="Helvetica" pitchFamily="34" charset="0"/>
              </a:rPr>
              <a:t>We will have had opportunity to work with our communities to adapt behaviour and question traditional access routes into receiving healthcare, resulting in a stepped change in our thinking about how high quality safe care can be provided in new ways and in new settings. </a:t>
            </a:r>
          </a:p>
          <a:p>
            <a:endParaRPr lang="en-GB" dirty="0">
              <a:latin typeface="Helvetica" pitchFamily="34" charset="0"/>
            </a:endParaRPr>
          </a:p>
        </p:txBody>
      </p:sp>
      <p:sp>
        <p:nvSpPr>
          <p:cNvPr id="4" name="TextBox 3">
            <a:extLst>
              <a:ext uri="{FF2B5EF4-FFF2-40B4-BE49-F238E27FC236}">
                <a16:creationId xmlns="" xmlns:a16="http://schemas.microsoft.com/office/drawing/2014/main" id="{62A210F0-F5AB-4D3B-852D-1E98A157664E}"/>
              </a:ext>
            </a:extLst>
          </p:cNvPr>
          <p:cNvSpPr txBox="1"/>
          <p:nvPr/>
        </p:nvSpPr>
        <p:spPr>
          <a:xfrm>
            <a:off x="143877" y="91366"/>
            <a:ext cx="6886987" cy="523220"/>
          </a:xfrm>
          <a:prstGeom prst="rect">
            <a:avLst/>
          </a:prstGeom>
          <a:noFill/>
        </p:spPr>
        <p:txBody>
          <a:bodyPr wrap="square" rtlCol="0">
            <a:spAutoFit/>
          </a:bodyPr>
          <a:lstStyle/>
          <a:p>
            <a:r>
              <a:rPr lang="en-GB" sz="2800" dirty="0">
                <a:solidFill>
                  <a:schemeClr val="bg1"/>
                </a:solidFill>
                <a:latin typeface="Helvetica" pitchFamily="34" charset="0"/>
              </a:rPr>
              <a:t>Learning from our responses to Covid-19 </a:t>
            </a:r>
          </a:p>
        </p:txBody>
      </p:sp>
    </p:spTree>
    <p:extLst>
      <p:ext uri="{BB962C8B-B14F-4D97-AF65-F5344CB8AC3E}">
        <p14:creationId xmlns:p14="http://schemas.microsoft.com/office/powerpoint/2010/main" val="80306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4B27759-75DF-498B-A0AE-FBD4D1A763DC}"/>
              </a:ext>
            </a:extLst>
          </p:cNvPr>
          <p:cNvPicPr>
            <a:picLocks noChangeAspect="1"/>
          </p:cNvPicPr>
          <p:nvPr/>
        </p:nvPicPr>
        <p:blipFill>
          <a:blip r:embed="rId3"/>
          <a:stretch>
            <a:fillRect/>
          </a:stretch>
        </p:blipFill>
        <p:spPr>
          <a:xfrm>
            <a:off x="518810" y="2162176"/>
            <a:ext cx="11363929" cy="4235128"/>
          </a:xfrm>
          <a:prstGeom prst="rect">
            <a:avLst/>
          </a:prstGeom>
        </p:spPr>
      </p:pic>
      <p:pic>
        <p:nvPicPr>
          <p:cNvPr id="2" name="Picture 1">
            <a:extLst>
              <a:ext uri="{FF2B5EF4-FFF2-40B4-BE49-F238E27FC236}">
                <a16:creationId xmlns="" xmlns:a16="http://schemas.microsoft.com/office/drawing/2014/main" id="{5C91AE1B-B254-46F7-B434-F86F44CAE1A3}"/>
              </a:ext>
            </a:extLst>
          </p:cNvPr>
          <p:cNvPicPr>
            <a:picLocks noChangeAspect="1"/>
          </p:cNvPicPr>
          <p:nvPr/>
        </p:nvPicPr>
        <p:blipFill>
          <a:blip r:embed="rId4"/>
          <a:stretch>
            <a:fillRect/>
          </a:stretch>
        </p:blipFill>
        <p:spPr>
          <a:xfrm>
            <a:off x="0" y="0"/>
            <a:ext cx="12192000" cy="725424"/>
          </a:xfrm>
          <a:prstGeom prst="rect">
            <a:avLst/>
          </a:prstGeom>
        </p:spPr>
      </p:pic>
      <p:sp>
        <p:nvSpPr>
          <p:cNvPr id="6" name="TextBox 5">
            <a:extLst>
              <a:ext uri="{FF2B5EF4-FFF2-40B4-BE49-F238E27FC236}">
                <a16:creationId xmlns="" xmlns:a16="http://schemas.microsoft.com/office/drawing/2014/main" id="{43B1433D-DB68-406E-8F08-DE984AC81A69}"/>
              </a:ext>
            </a:extLst>
          </p:cNvPr>
          <p:cNvSpPr txBox="1"/>
          <p:nvPr/>
        </p:nvSpPr>
        <p:spPr>
          <a:xfrm>
            <a:off x="0" y="101102"/>
            <a:ext cx="7903214" cy="461665"/>
          </a:xfrm>
          <a:prstGeom prst="rect">
            <a:avLst/>
          </a:prstGeom>
          <a:noFill/>
        </p:spPr>
        <p:txBody>
          <a:bodyPr wrap="square" rtlCol="0">
            <a:spAutoFit/>
          </a:bodyPr>
          <a:lstStyle/>
          <a:p>
            <a:r>
              <a:rPr lang="en-GB" sz="2400" dirty="0">
                <a:solidFill>
                  <a:schemeClr val="bg1"/>
                </a:solidFill>
                <a:latin typeface="Helvetica" pitchFamily="34" charset="0"/>
              </a:rPr>
              <a:t>Reducing inequalities, protecting the most vulnerable  </a:t>
            </a:r>
          </a:p>
        </p:txBody>
      </p:sp>
      <p:sp>
        <p:nvSpPr>
          <p:cNvPr id="7" name="TextBox 6">
            <a:extLst>
              <a:ext uri="{FF2B5EF4-FFF2-40B4-BE49-F238E27FC236}">
                <a16:creationId xmlns="" xmlns:a16="http://schemas.microsoft.com/office/drawing/2014/main" id="{6C9FB974-08BF-485A-97CF-15150CE38CCF}"/>
              </a:ext>
            </a:extLst>
          </p:cNvPr>
          <p:cNvSpPr txBox="1"/>
          <p:nvPr/>
        </p:nvSpPr>
        <p:spPr>
          <a:xfrm>
            <a:off x="712381" y="1225689"/>
            <a:ext cx="11170358" cy="5632311"/>
          </a:xfrm>
          <a:prstGeom prst="rect">
            <a:avLst/>
          </a:prstGeom>
          <a:noFill/>
        </p:spPr>
        <p:txBody>
          <a:bodyPr wrap="square" rtlCol="0">
            <a:spAutoFit/>
          </a:bodyPr>
          <a:lstStyle/>
          <a:p>
            <a:r>
              <a:rPr lang="en-GB" dirty="0">
                <a:latin typeface="Helvetica" pitchFamily="34" charset="0"/>
              </a:rPr>
              <a:t>Covid-19 has further exposed some of the health and wider inequalities across our system, in order to address these we will increase the scale and pace of progress in reducing health inequalities , delivering services inclusively and strengthening leadership and accountability across each ‘layer of scale’;</a:t>
            </a:r>
          </a:p>
          <a:p>
            <a:endParaRPr lang="en-GB" dirty="0">
              <a:latin typeface="Helvetica" pitchFamily="34" charset="0"/>
            </a:endParaRPr>
          </a:p>
          <a:p>
            <a:pPr marL="285750" indent="-285750">
              <a:buFont typeface="Arial" panose="020B0604020202020204" pitchFamily="34" charset="0"/>
              <a:buChar char="•"/>
            </a:pPr>
            <a:r>
              <a:rPr lang="en-GB" dirty="0">
                <a:solidFill>
                  <a:schemeClr val="bg1"/>
                </a:solidFill>
                <a:latin typeface="Helvetica" pitchFamily="34" charset="0"/>
              </a:rPr>
              <a:t>We will co-design local services and support, working with local voluntary sector,  community leaders and groups within each Place, </a:t>
            </a:r>
            <a:r>
              <a:rPr lang="en-GB" i="1" dirty="0">
                <a:solidFill>
                  <a:schemeClr val="bg1"/>
                </a:solidFill>
                <a:latin typeface="Helvetica" pitchFamily="34" charset="0"/>
              </a:rPr>
              <a:t>and/or within Places with the highest health inequalities, </a:t>
            </a:r>
            <a:r>
              <a:rPr lang="en-GB" dirty="0">
                <a:solidFill>
                  <a:schemeClr val="bg1"/>
                </a:solidFill>
                <a:latin typeface="Helvetica" pitchFamily="34" charset="0"/>
              </a:rPr>
              <a:t>to address their greatest health inequality challenges.</a:t>
            </a:r>
          </a:p>
          <a:p>
            <a:pPr marL="285750" indent="-285750">
              <a:buFont typeface="Arial" panose="020B0604020202020204" pitchFamily="34" charset="0"/>
              <a:buChar char="•"/>
            </a:pPr>
            <a:r>
              <a:rPr lang="en-GB" dirty="0">
                <a:solidFill>
                  <a:schemeClr val="bg1"/>
                </a:solidFill>
                <a:latin typeface="Helvetica" pitchFamily="34" charset="0"/>
              </a:rPr>
              <a:t>Our Leadership and OD programme will be expanded to further encourage and support resilient leadership from within a wider multidisciplinary PCN workforce. </a:t>
            </a:r>
          </a:p>
          <a:p>
            <a:pPr marL="285750" indent="-285750">
              <a:buFont typeface="Arial" panose="020B0604020202020204" pitchFamily="34" charset="0"/>
              <a:buChar char="•"/>
            </a:pPr>
            <a:r>
              <a:rPr lang="en-GB" dirty="0">
                <a:solidFill>
                  <a:schemeClr val="bg1"/>
                </a:solidFill>
                <a:latin typeface="Helvetica" pitchFamily="34" charset="0"/>
              </a:rPr>
              <a:t>We will ensure our patients and citizens are empowered to access services that meet their needs, by making available digital routes to seeking support , advice and guidance that are easily accessible; building confidence in their use and promoting self care. </a:t>
            </a:r>
          </a:p>
          <a:p>
            <a:pPr marL="285750" indent="-285750">
              <a:buFont typeface="Arial" panose="020B0604020202020204" pitchFamily="34" charset="0"/>
              <a:buChar char="•"/>
            </a:pPr>
            <a:r>
              <a:rPr lang="en-GB" i="1" dirty="0">
                <a:solidFill>
                  <a:schemeClr val="bg1"/>
                </a:solidFill>
                <a:latin typeface="Helvetica" pitchFamily="34" charset="0"/>
              </a:rPr>
              <a:t>When developing access to primary care services we will consider creation of efficiency and value for money alongside scalability.</a:t>
            </a:r>
          </a:p>
          <a:p>
            <a:pPr marL="285750" indent="-285750">
              <a:buFont typeface="Arial" panose="020B0604020202020204" pitchFamily="34" charset="0"/>
              <a:buChar char="•"/>
            </a:pPr>
            <a:r>
              <a:rPr lang="en-GB" dirty="0">
                <a:solidFill>
                  <a:schemeClr val="bg1"/>
                </a:solidFill>
              </a:rPr>
              <a:t>We will shift our focus and resource to recognise that system resilience is dependent on the effective delivery of the vast majority of health and care transactions located within a non-acute setting. We will shift our collective thinking as an ICS as well as our collective resources in greater recognition of this.</a:t>
            </a:r>
          </a:p>
          <a:p>
            <a:pPr marL="285750" indent="-285750">
              <a:buFont typeface="Arial" panose="020B0604020202020204" pitchFamily="34" charset="0"/>
              <a:buChar char="•"/>
            </a:pPr>
            <a:endParaRPr lang="en-GB" dirty="0">
              <a:solidFill>
                <a:srgbClr val="FF0000"/>
              </a:solidFill>
            </a:endParaRPr>
          </a:p>
          <a:p>
            <a:endParaRPr lang="en-GB" dirty="0"/>
          </a:p>
          <a:p>
            <a:endParaRPr lang="en-GB" dirty="0"/>
          </a:p>
        </p:txBody>
      </p:sp>
    </p:spTree>
    <p:extLst>
      <p:ext uri="{BB962C8B-B14F-4D97-AF65-F5344CB8AC3E}">
        <p14:creationId xmlns:p14="http://schemas.microsoft.com/office/powerpoint/2010/main" val="28850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7452" y="912140"/>
            <a:ext cx="5682558" cy="5829297"/>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1B45CCD7-0C53-4696-926A-C2A5E772147D}"/>
              </a:ext>
            </a:extLst>
          </p:cNvPr>
          <p:cNvPicPr>
            <a:picLocks noChangeAspect="1"/>
          </p:cNvPicPr>
          <p:nvPr/>
        </p:nvPicPr>
        <p:blipFill>
          <a:blip r:embed="rId3"/>
          <a:stretch>
            <a:fillRect/>
          </a:stretch>
        </p:blipFill>
        <p:spPr>
          <a:xfrm>
            <a:off x="0" y="944"/>
            <a:ext cx="12192000" cy="725424"/>
          </a:xfrm>
          <a:prstGeom prst="rect">
            <a:avLst/>
          </a:prstGeom>
        </p:spPr>
      </p:pic>
      <p:sp>
        <p:nvSpPr>
          <p:cNvPr id="3" name="TextBox 2">
            <a:extLst>
              <a:ext uri="{FF2B5EF4-FFF2-40B4-BE49-F238E27FC236}">
                <a16:creationId xmlns="" xmlns:a16="http://schemas.microsoft.com/office/drawing/2014/main" id="{FABB194A-919F-4096-A271-9E74E914C72D}"/>
              </a:ext>
            </a:extLst>
          </p:cNvPr>
          <p:cNvSpPr txBox="1"/>
          <p:nvPr/>
        </p:nvSpPr>
        <p:spPr>
          <a:xfrm>
            <a:off x="171450" y="116563"/>
            <a:ext cx="6375714" cy="523220"/>
          </a:xfrm>
          <a:prstGeom prst="rect">
            <a:avLst/>
          </a:prstGeom>
          <a:noFill/>
        </p:spPr>
        <p:txBody>
          <a:bodyPr wrap="square" rtlCol="0">
            <a:spAutoFit/>
          </a:bodyPr>
          <a:lstStyle/>
          <a:p>
            <a:r>
              <a:rPr lang="en-GB" sz="2800" dirty="0">
                <a:solidFill>
                  <a:schemeClr val="bg1"/>
                </a:solidFill>
                <a:latin typeface="Helvetica" pitchFamily="34" charset="0"/>
              </a:rPr>
              <a:t>Workforce  1    </a:t>
            </a:r>
            <a:r>
              <a:rPr lang="en-GB" dirty="0">
                <a:solidFill>
                  <a:schemeClr val="bg1"/>
                </a:solidFill>
                <a:latin typeface="Helvetica" pitchFamily="34" charset="0"/>
              </a:rPr>
              <a:t>		</a:t>
            </a:r>
            <a:endParaRPr lang="en-GB" dirty="0">
              <a:solidFill>
                <a:srgbClr val="FF0000"/>
              </a:solidFill>
            </a:endParaRPr>
          </a:p>
        </p:txBody>
      </p:sp>
      <p:sp>
        <p:nvSpPr>
          <p:cNvPr id="4" name="TextBox 3">
            <a:extLst>
              <a:ext uri="{FF2B5EF4-FFF2-40B4-BE49-F238E27FC236}">
                <a16:creationId xmlns="" xmlns:a16="http://schemas.microsoft.com/office/drawing/2014/main" id="{A00810AE-B655-48CB-A3D8-9D3C9FCD15FD}"/>
              </a:ext>
            </a:extLst>
          </p:cNvPr>
          <p:cNvSpPr txBox="1"/>
          <p:nvPr/>
        </p:nvSpPr>
        <p:spPr>
          <a:xfrm>
            <a:off x="323850" y="991168"/>
            <a:ext cx="5600700" cy="6124754"/>
          </a:xfrm>
          <a:prstGeom prst="rect">
            <a:avLst/>
          </a:prstGeom>
          <a:noFill/>
        </p:spPr>
        <p:txBody>
          <a:bodyPr wrap="square" rtlCol="0">
            <a:spAutoFit/>
          </a:bodyPr>
          <a:lstStyle/>
          <a:p>
            <a:r>
              <a:rPr lang="en-GB" sz="1400" dirty="0">
                <a:latin typeface="Helvetica" pitchFamily="34" charset="0"/>
              </a:rPr>
              <a:t>Following the publication of the Interim People Plan last year and the publication of We Are the NHS People Plan 2020/21, we will produce a Primary Care People Plan reflecting the key themes of:</a:t>
            </a:r>
          </a:p>
          <a:p>
            <a:pPr marL="285750" lvl="0" indent="-285750">
              <a:buFont typeface="Arial" panose="020B0604020202020204" pitchFamily="34" charset="0"/>
              <a:buChar char="•"/>
            </a:pPr>
            <a:r>
              <a:rPr lang="en-GB" sz="1400" dirty="0">
                <a:latin typeface="Helvetica" pitchFamily="34" charset="0"/>
              </a:rPr>
              <a:t>Looking after our people </a:t>
            </a:r>
          </a:p>
          <a:p>
            <a:pPr marL="285750" lvl="0" indent="-285750">
              <a:buFont typeface="Arial" panose="020B0604020202020204" pitchFamily="34" charset="0"/>
              <a:buChar char="•"/>
            </a:pPr>
            <a:r>
              <a:rPr lang="en-GB" sz="1400" dirty="0">
                <a:latin typeface="Helvetica" pitchFamily="34" charset="0"/>
              </a:rPr>
              <a:t>Belonging in the NHS </a:t>
            </a:r>
          </a:p>
          <a:p>
            <a:pPr marL="285750" lvl="0" indent="-285750">
              <a:buFont typeface="Arial" panose="020B0604020202020204" pitchFamily="34" charset="0"/>
              <a:buChar char="•"/>
            </a:pPr>
            <a:r>
              <a:rPr lang="en-GB" sz="1400" dirty="0">
                <a:latin typeface="Helvetica" pitchFamily="34" charset="0"/>
              </a:rPr>
              <a:t>New ways of working</a:t>
            </a:r>
          </a:p>
          <a:p>
            <a:pPr marL="285750" lvl="0" indent="-285750">
              <a:buFont typeface="Arial" panose="020B0604020202020204" pitchFamily="34" charset="0"/>
              <a:buChar char="•"/>
            </a:pPr>
            <a:r>
              <a:rPr lang="en-GB" sz="1400" dirty="0">
                <a:latin typeface="Helvetica" pitchFamily="34" charset="0"/>
              </a:rPr>
              <a:t>Growing for the future</a:t>
            </a:r>
          </a:p>
          <a:p>
            <a:endParaRPr lang="en-GB" sz="1400" dirty="0">
              <a:latin typeface="Helvetica" pitchFamily="34" charset="0"/>
            </a:endParaRPr>
          </a:p>
          <a:p>
            <a:r>
              <a:rPr lang="en-GB" sz="1400" dirty="0">
                <a:latin typeface="Helvetica" pitchFamily="34" charset="0"/>
              </a:rPr>
              <a:t>Working with our CCGs ,through our Primary Care Networks(PCN)  and Federations and with our VCSE and partner organisations we will maximise the opportunities to recruit additional staff with a wide range of skills into the primary care workforce. Maximising on the opportunities presented through the PCN DES Additional Roles Reimbursement Scheme (ARRS).  This will include assessing and presenting opportunities for network roles across PCNs, VCSE and secondary care.</a:t>
            </a:r>
          </a:p>
          <a:p>
            <a:endParaRPr lang="en-GB" sz="1400" dirty="0">
              <a:latin typeface="Helvetica" pitchFamily="34" charset="0"/>
            </a:endParaRPr>
          </a:p>
          <a:p>
            <a:r>
              <a:rPr lang="en-GB" sz="1400" dirty="0">
                <a:latin typeface="Helvetica" pitchFamily="34" charset="0"/>
              </a:rPr>
              <a:t>There will be a range of actions to improve recruitment and retention of the primary care workforce, recognising the need to provide the necessary support to build resilience within our current workforce and with a focus on equality, diversity and inclusion.</a:t>
            </a:r>
          </a:p>
          <a:p>
            <a:endParaRPr lang="en-GB" sz="1400" dirty="0">
              <a:latin typeface="Helvetica" pitchFamily="34" charset="0"/>
            </a:endParaRPr>
          </a:p>
          <a:p>
            <a:r>
              <a:rPr lang="en-GB" sz="1400" dirty="0">
                <a:latin typeface="Helvetica" pitchFamily="34" charset="0"/>
              </a:rPr>
              <a:t>We will embrace the development of non-traditional roles, staff with advanced clinical skills will work across PCN footprints, or even larger localities, and in some cases will be supported to rotate between organisations building the individuals expertise and  helping develop mature relationships between SYB partner organisations. </a:t>
            </a:r>
          </a:p>
          <a:p>
            <a:endParaRPr lang="en-GB" sz="1400" dirty="0">
              <a:latin typeface="Helvetica" pitchFamily="34" charset="0"/>
            </a:endParaRPr>
          </a:p>
        </p:txBody>
      </p:sp>
      <p:sp>
        <p:nvSpPr>
          <p:cNvPr id="7" name="TextBox 6"/>
          <p:cNvSpPr txBox="1"/>
          <p:nvPr/>
        </p:nvSpPr>
        <p:spPr>
          <a:xfrm>
            <a:off x="6274051" y="1059257"/>
            <a:ext cx="5504507" cy="5909310"/>
          </a:xfrm>
          <a:prstGeom prst="rect">
            <a:avLst/>
          </a:prstGeom>
          <a:noFill/>
        </p:spPr>
        <p:txBody>
          <a:bodyPr wrap="square" rtlCol="0">
            <a:spAutoFit/>
          </a:bodyPr>
          <a:lstStyle/>
          <a:p>
            <a:r>
              <a:rPr lang="en-GB" sz="1400" dirty="0">
                <a:solidFill>
                  <a:schemeClr val="bg1"/>
                </a:solidFill>
                <a:latin typeface="Helvetica" pitchFamily="34" charset="0"/>
              </a:rPr>
              <a:t>Workforce planning being done at Place/Network level will be supported through a </a:t>
            </a:r>
            <a:r>
              <a:rPr lang="en-GB" sz="1400" i="1" dirty="0">
                <a:solidFill>
                  <a:schemeClr val="bg1"/>
                </a:solidFill>
                <a:latin typeface="Helvetica" pitchFamily="34" charset="0"/>
              </a:rPr>
              <a:t>Whole System Partnership </a:t>
            </a:r>
            <a:r>
              <a:rPr lang="en-GB" sz="1400" dirty="0">
                <a:solidFill>
                  <a:schemeClr val="bg1"/>
                </a:solidFill>
                <a:latin typeface="Helvetica" pitchFamily="34" charset="0"/>
              </a:rPr>
              <a:t>approach (see following section) with the goal of mapping and shaping workforce data from across organisations in a consistent way that is rooted in population health needs and balances the strategic direction set by the ICS, whilst being sensitive to local priorities. </a:t>
            </a:r>
          </a:p>
          <a:p>
            <a:endParaRPr lang="en-GB" sz="1400" dirty="0">
              <a:solidFill>
                <a:schemeClr val="bg1"/>
              </a:solidFill>
              <a:latin typeface="Helvetica" pitchFamily="34" charset="0"/>
            </a:endParaRPr>
          </a:p>
          <a:p>
            <a:r>
              <a:rPr lang="en-GB" sz="1400" dirty="0">
                <a:solidFill>
                  <a:schemeClr val="bg1"/>
                </a:solidFill>
                <a:latin typeface="Helvetica" pitchFamily="34" charset="0"/>
              </a:rPr>
              <a:t>The Primary Care People Plan will build upon existing assets and workstreams including </a:t>
            </a:r>
            <a:r>
              <a:rPr lang="en-GB" sz="1400" b="1" dirty="0">
                <a:solidFill>
                  <a:schemeClr val="bg1"/>
                </a:solidFill>
                <a:latin typeface="Helvetica" pitchFamily="34" charset="0"/>
              </a:rPr>
              <a:t>SYB Workforce Development and Training Hub. </a:t>
            </a:r>
            <a:r>
              <a:rPr lang="en-GB" sz="1400" dirty="0">
                <a:solidFill>
                  <a:schemeClr val="bg1"/>
                </a:solidFill>
                <a:latin typeface="Helvetica" pitchFamily="34" charset="0"/>
              </a:rPr>
              <a:t>The Hub will play a key role in supporting the workforce training and development requirements that emerge from the Whole System Partnership modelling. </a:t>
            </a:r>
          </a:p>
          <a:p>
            <a:r>
              <a:rPr lang="en-GB" sz="1400" dirty="0">
                <a:solidFill>
                  <a:schemeClr val="bg1"/>
                </a:solidFill>
                <a:latin typeface="Helvetica" pitchFamily="34" charset="0"/>
              </a:rPr>
              <a:t> </a:t>
            </a:r>
          </a:p>
          <a:p>
            <a:r>
              <a:rPr lang="en-GB" sz="1400" dirty="0">
                <a:solidFill>
                  <a:schemeClr val="bg1"/>
                </a:solidFill>
                <a:latin typeface="Helvetica" pitchFamily="34" charset="0"/>
              </a:rPr>
              <a:t>In order to grow our workforce all Primary Care Networks will be encouraged to participate in some way in the training of new advanced clinical roles, additional placements within a primary care setting will be created and practices supported to engage in training where they have not done so before. </a:t>
            </a:r>
          </a:p>
          <a:p>
            <a:endParaRPr lang="en-GB" sz="1400" dirty="0">
              <a:solidFill>
                <a:schemeClr val="bg1"/>
              </a:solidFill>
              <a:latin typeface="Helvetica" pitchFamily="34" charset="0"/>
            </a:endParaRPr>
          </a:p>
          <a:p>
            <a:r>
              <a:rPr lang="en-GB" sz="1400" dirty="0">
                <a:solidFill>
                  <a:schemeClr val="bg1"/>
                </a:solidFill>
                <a:latin typeface="Helvetica" pitchFamily="34" charset="0"/>
              </a:rPr>
              <a:t>Leadership development –  Clear leaders or potential leaders of the future have emerged throughout the pandemic, from a range of backgrounds with a range of skills and experience who have demonstrated the ability to lead, motivate and support colleagues.  These individuals must be supported either at local, Place or system level, with a focus on creating a culture of compassionate leadership.</a:t>
            </a:r>
          </a:p>
          <a:p>
            <a:endParaRPr lang="en-GB" sz="1400" dirty="0"/>
          </a:p>
        </p:txBody>
      </p:sp>
    </p:spTree>
    <p:extLst>
      <p:ext uri="{BB962C8B-B14F-4D97-AF65-F5344CB8AC3E}">
        <p14:creationId xmlns:p14="http://schemas.microsoft.com/office/powerpoint/2010/main" val="2591028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337" y="1068309"/>
            <a:ext cx="5133314" cy="5477346"/>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5C91AE1B-B254-46F7-B434-F86F44CAE1A3}"/>
              </a:ext>
            </a:extLst>
          </p:cNvPr>
          <p:cNvPicPr>
            <a:picLocks noChangeAspect="1"/>
          </p:cNvPicPr>
          <p:nvPr/>
        </p:nvPicPr>
        <p:blipFill>
          <a:blip r:embed="rId3"/>
          <a:stretch>
            <a:fillRect/>
          </a:stretch>
        </p:blipFill>
        <p:spPr>
          <a:xfrm>
            <a:off x="0" y="0"/>
            <a:ext cx="12192000" cy="778210"/>
          </a:xfrm>
          <a:prstGeom prst="rect">
            <a:avLst/>
          </a:prstGeom>
        </p:spPr>
      </p:pic>
      <p:sp>
        <p:nvSpPr>
          <p:cNvPr id="3" name="TextBox 2">
            <a:extLst>
              <a:ext uri="{FF2B5EF4-FFF2-40B4-BE49-F238E27FC236}">
                <a16:creationId xmlns="" xmlns:a16="http://schemas.microsoft.com/office/drawing/2014/main" id="{75EDC907-C5C9-4E6F-89F7-C9EF21BCBE24}"/>
              </a:ext>
            </a:extLst>
          </p:cNvPr>
          <p:cNvSpPr txBox="1"/>
          <p:nvPr/>
        </p:nvSpPr>
        <p:spPr>
          <a:xfrm>
            <a:off x="323743" y="1140003"/>
            <a:ext cx="4891053" cy="4832092"/>
          </a:xfrm>
          <a:prstGeom prst="rect">
            <a:avLst/>
          </a:prstGeom>
          <a:noFill/>
        </p:spPr>
        <p:txBody>
          <a:bodyPr wrap="square" rtlCol="0">
            <a:spAutoFit/>
          </a:bodyPr>
          <a:lstStyle/>
          <a:p>
            <a:r>
              <a:rPr lang="en-GB" sz="1400" dirty="0">
                <a:solidFill>
                  <a:schemeClr val="bg1"/>
                </a:solidFill>
                <a:latin typeface="Helvetica" pitchFamily="34" charset="0"/>
              </a:rPr>
              <a:t>We will use </a:t>
            </a:r>
            <a:r>
              <a:rPr lang="en-GB" sz="1400" i="1" dirty="0">
                <a:solidFill>
                  <a:schemeClr val="bg1"/>
                </a:solidFill>
                <a:latin typeface="Helvetica" pitchFamily="34" charset="0"/>
              </a:rPr>
              <a:t>Whole System Partnership </a:t>
            </a:r>
            <a:r>
              <a:rPr lang="en-GB" sz="1400" dirty="0">
                <a:solidFill>
                  <a:schemeClr val="bg1"/>
                </a:solidFill>
                <a:latin typeface="Helvetica" pitchFamily="34" charset="0"/>
              </a:rPr>
              <a:t>modelling to shape our workforce at a system level using centrally provided data from HEE/NHSD/NMDS and to relate this to changing demographics to get a picture of overall future workforce requirements driven by population health needs across all acute, community, primary and social care workforce across SYB, albeit at a high level.  </a:t>
            </a:r>
          </a:p>
          <a:p>
            <a:endParaRPr lang="en-GB" sz="1400" dirty="0">
              <a:solidFill>
                <a:schemeClr val="bg1"/>
              </a:solidFill>
              <a:latin typeface="Helvetica" pitchFamily="34" charset="0"/>
            </a:endParaRPr>
          </a:p>
          <a:p>
            <a:r>
              <a:rPr lang="en-GB" sz="1400" dirty="0">
                <a:solidFill>
                  <a:schemeClr val="bg1"/>
                </a:solidFill>
                <a:latin typeface="Helvetica" pitchFamily="34" charset="0"/>
              </a:rPr>
              <a:t>With the increased need to work from Primary Care Networks and Place geographies, including the planning requirements for the ARRS , there will be a focus on more detailed modelling of the General Practice workforce both in respect of GP numbers, overall skill mix and the development of new roles. This will include the relationship between different layers of grades to ensure mentoring and supported career progression is factored in. </a:t>
            </a:r>
          </a:p>
          <a:p>
            <a:endParaRPr lang="en-GB" sz="1400" dirty="0">
              <a:solidFill>
                <a:schemeClr val="bg1"/>
              </a:solidFill>
              <a:latin typeface="Helvetica" pitchFamily="34" charset="0"/>
            </a:endParaRPr>
          </a:p>
          <a:p>
            <a:r>
              <a:rPr lang="en-GB" sz="1400" dirty="0">
                <a:solidFill>
                  <a:schemeClr val="bg1"/>
                </a:solidFill>
                <a:latin typeface="Helvetica" pitchFamily="34" charset="0"/>
              </a:rPr>
              <a:t>Focussed discussions/engagement exercises with each of the five Place areas will explore how  partners in Place work together to develop capacity and capability amongst their combined workforce to address the changing population health needs for ‘x’…” with x being:</a:t>
            </a:r>
          </a:p>
        </p:txBody>
      </p:sp>
      <p:sp>
        <p:nvSpPr>
          <p:cNvPr id="5" name="TextBox 4">
            <a:extLst>
              <a:ext uri="{FF2B5EF4-FFF2-40B4-BE49-F238E27FC236}">
                <a16:creationId xmlns="" xmlns:a16="http://schemas.microsoft.com/office/drawing/2014/main" id="{46A976AE-8BEF-4249-B189-E2A3AFDFAFEF}"/>
              </a:ext>
            </a:extLst>
          </p:cNvPr>
          <p:cNvSpPr txBox="1"/>
          <p:nvPr/>
        </p:nvSpPr>
        <p:spPr>
          <a:xfrm>
            <a:off x="0" y="-52787"/>
            <a:ext cx="7780617" cy="830997"/>
          </a:xfrm>
          <a:prstGeom prst="rect">
            <a:avLst/>
          </a:prstGeom>
          <a:noFill/>
        </p:spPr>
        <p:txBody>
          <a:bodyPr wrap="square" rtlCol="0">
            <a:spAutoFit/>
          </a:bodyPr>
          <a:lstStyle/>
          <a:p>
            <a:r>
              <a:rPr lang="en-GB" sz="2400" dirty="0">
                <a:solidFill>
                  <a:schemeClr val="bg1"/>
                </a:solidFill>
                <a:latin typeface="Helvetica" pitchFamily="34" charset="0"/>
              </a:rPr>
              <a:t>Workforce 2  - A Population Health Management approach to workforce modelling </a:t>
            </a:r>
          </a:p>
        </p:txBody>
      </p:sp>
      <p:sp>
        <p:nvSpPr>
          <p:cNvPr id="6" name="TextBox 5"/>
          <p:cNvSpPr txBox="1"/>
          <p:nvPr/>
        </p:nvSpPr>
        <p:spPr>
          <a:xfrm>
            <a:off x="5794219" y="1149792"/>
            <a:ext cx="4807389" cy="5755422"/>
          </a:xfrm>
          <a:prstGeom prst="rect">
            <a:avLst/>
          </a:prstGeom>
          <a:noFill/>
        </p:spPr>
        <p:txBody>
          <a:bodyPr wrap="square" rtlCol="0">
            <a:spAutoFit/>
          </a:bodyPr>
          <a:lstStyle/>
          <a:p>
            <a:pPr marL="342900" indent="-342900">
              <a:buFont typeface="+mj-lt"/>
              <a:buAutoNum type="alphaLcPeriod"/>
            </a:pPr>
            <a:r>
              <a:rPr lang="en-GB" sz="1400" dirty="0">
                <a:latin typeface="Helvetica" pitchFamily="34" charset="0"/>
              </a:rPr>
              <a:t>Children and young people;</a:t>
            </a:r>
          </a:p>
          <a:p>
            <a:pPr marL="342900" indent="-342900">
              <a:buFont typeface="+mj-lt"/>
              <a:buAutoNum type="alphaLcPeriod"/>
            </a:pPr>
            <a:r>
              <a:rPr lang="en-GB" sz="1400" dirty="0">
                <a:latin typeface="Helvetica" pitchFamily="34" charset="0"/>
              </a:rPr>
              <a:t>People with mental health needs;</a:t>
            </a:r>
          </a:p>
          <a:p>
            <a:pPr marL="342900" indent="-342900">
              <a:buFont typeface="+mj-lt"/>
              <a:buAutoNum type="alphaLcPeriod"/>
            </a:pPr>
            <a:r>
              <a:rPr lang="en-GB" sz="1400" dirty="0">
                <a:latin typeface="Helvetica" pitchFamily="34" charset="0"/>
              </a:rPr>
              <a:t>Our wider communities through the development of place assets;</a:t>
            </a:r>
          </a:p>
          <a:p>
            <a:pPr marL="342900" indent="-342900">
              <a:buFont typeface="+mj-lt"/>
              <a:buAutoNum type="alphaLcPeriod"/>
            </a:pPr>
            <a:r>
              <a:rPr lang="en-GB" sz="1400" dirty="0">
                <a:latin typeface="Helvetica" pitchFamily="34" charset="0"/>
              </a:rPr>
              <a:t>Those who we wish to see ageing well;</a:t>
            </a:r>
          </a:p>
          <a:p>
            <a:pPr marL="342900" indent="-342900">
              <a:buFont typeface="+mj-lt"/>
              <a:buAutoNum type="alphaLcPeriod"/>
            </a:pPr>
            <a:r>
              <a:rPr lang="en-GB" sz="1400" dirty="0">
                <a:latin typeface="Helvetica" pitchFamily="34" charset="0"/>
              </a:rPr>
              <a:t>People who need a hospital admission for either planned or emergency care.</a:t>
            </a:r>
          </a:p>
          <a:p>
            <a:endParaRPr lang="en-GB" sz="1400" dirty="0">
              <a:latin typeface="Helvetica" pitchFamily="34" charset="0"/>
            </a:endParaRPr>
          </a:p>
          <a:p>
            <a:r>
              <a:rPr lang="en-GB" sz="1400" dirty="0">
                <a:latin typeface="Helvetica" pitchFamily="34" charset="0"/>
              </a:rPr>
              <a:t>The outputs from each of the five areas will then be translated into transferable intelligence enabling it to be scaled up into a system wider strategic workforce plan.  This 8-9 month project will give Primary Care providers a solid basis for their workforce plans for 2021/22 and beyond.  </a:t>
            </a:r>
          </a:p>
          <a:p>
            <a:endParaRPr lang="en-GB" sz="1400" dirty="0">
              <a:latin typeface="Helvetica" pitchFamily="34" charset="0"/>
            </a:endParaRPr>
          </a:p>
          <a:p>
            <a:r>
              <a:rPr lang="en-GB" sz="1400" dirty="0">
                <a:latin typeface="Helvetica" pitchFamily="34" charset="0"/>
              </a:rPr>
              <a:t>Learning from Covid-19 will weave through each of these elements.</a:t>
            </a:r>
          </a:p>
          <a:p>
            <a:endParaRPr lang="en-GB" sz="1400" dirty="0">
              <a:latin typeface="Helvetica" pitchFamily="34" charset="0"/>
            </a:endParaRPr>
          </a:p>
          <a:p>
            <a:r>
              <a:rPr lang="en-GB" sz="1400" dirty="0">
                <a:latin typeface="Helvetica" pitchFamily="34" charset="0"/>
              </a:rPr>
              <a:t>Primary Care providers in SYB will use the outcomes of this modelling, alongside the ‘layers of scale’ to shape their workforce plans for 2021 onwards. Governance and accountability for delivery will be strengthened with clarity of roles and responsibilities and effective oversight. Activities to increase capacity and capability will be required with a strong focus on Place.</a:t>
            </a:r>
          </a:p>
          <a:p>
            <a:endParaRPr lang="en-GB" dirty="0"/>
          </a:p>
        </p:txBody>
      </p:sp>
      <p:sp>
        <p:nvSpPr>
          <p:cNvPr id="8" name="Rectangle 7"/>
          <p:cNvSpPr/>
          <p:nvPr/>
        </p:nvSpPr>
        <p:spPr>
          <a:xfrm>
            <a:off x="10963747" y="1068309"/>
            <a:ext cx="778598" cy="5477346"/>
          </a:xfrm>
          <a:prstGeom prst="rect">
            <a:avLst/>
          </a:prstGeom>
          <a:solidFill>
            <a:srgbClr val="7C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8903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9319" y="986453"/>
            <a:ext cx="5758004" cy="5693866"/>
          </a:xfrm>
          <a:prstGeom prst="rect">
            <a:avLst/>
          </a:prstGeom>
          <a:solidFill>
            <a:srgbClr val="604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180EFCFC-E3AD-4F35-8E21-7D5AFF098B6D}"/>
              </a:ext>
            </a:extLst>
          </p:cNvPr>
          <p:cNvPicPr>
            <a:picLocks noChangeAspect="1"/>
          </p:cNvPicPr>
          <p:nvPr/>
        </p:nvPicPr>
        <p:blipFill>
          <a:blip r:embed="rId3"/>
          <a:stretch>
            <a:fillRect/>
          </a:stretch>
        </p:blipFill>
        <p:spPr>
          <a:xfrm>
            <a:off x="0" y="0"/>
            <a:ext cx="12192000" cy="725424"/>
          </a:xfrm>
          <a:prstGeom prst="rect">
            <a:avLst/>
          </a:prstGeom>
        </p:spPr>
      </p:pic>
      <p:sp>
        <p:nvSpPr>
          <p:cNvPr id="5" name="TextBox 4">
            <a:extLst>
              <a:ext uri="{FF2B5EF4-FFF2-40B4-BE49-F238E27FC236}">
                <a16:creationId xmlns="" xmlns:a16="http://schemas.microsoft.com/office/drawing/2014/main" id="{430870A0-012A-4C95-AD44-B963B1552738}"/>
              </a:ext>
            </a:extLst>
          </p:cNvPr>
          <p:cNvSpPr txBox="1"/>
          <p:nvPr/>
        </p:nvSpPr>
        <p:spPr>
          <a:xfrm>
            <a:off x="204716" y="127698"/>
            <a:ext cx="6177977" cy="523220"/>
          </a:xfrm>
          <a:prstGeom prst="rect">
            <a:avLst/>
          </a:prstGeom>
          <a:noFill/>
        </p:spPr>
        <p:txBody>
          <a:bodyPr wrap="square" rtlCol="0">
            <a:spAutoFit/>
          </a:bodyPr>
          <a:lstStyle/>
          <a:p>
            <a:r>
              <a:rPr lang="en-GB" sz="2800" dirty="0">
                <a:solidFill>
                  <a:schemeClr val="bg1"/>
                </a:solidFill>
                <a:latin typeface="Helvetica" pitchFamily="34" charset="0"/>
              </a:rPr>
              <a:t>Digital , Innovation and Estates</a:t>
            </a:r>
          </a:p>
        </p:txBody>
      </p:sp>
      <p:sp>
        <p:nvSpPr>
          <p:cNvPr id="6" name="TextBox 5">
            <a:extLst>
              <a:ext uri="{FF2B5EF4-FFF2-40B4-BE49-F238E27FC236}">
                <a16:creationId xmlns="" xmlns:a16="http://schemas.microsoft.com/office/drawing/2014/main" id="{B1D5206E-5829-416A-9BBD-C144DB8C4EF1}"/>
              </a:ext>
            </a:extLst>
          </p:cNvPr>
          <p:cNvSpPr txBox="1"/>
          <p:nvPr/>
        </p:nvSpPr>
        <p:spPr>
          <a:xfrm>
            <a:off x="274412" y="986453"/>
            <a:ext cx="5936266" cy="5693866"/>
          </a:xfrm>
          <a:prstGeom prst="rect">
            <a:avLst/>
          </a:prstGeom>
          <a:noFill/>
        </p:spPr>
        <p:txBody>
          <a:bodyPr wrap="square" rtlCol="0">
            <a:spAutoFit/>
          </a:bodyPr>
          <a:lstStyle/>
          <a:p>
            <a:r>
              <a:rPr lang="en-GB" sz="1400" dirty="0">
                <a:latin typeface="Helvetica" pitchFamily="34" charset="0"/>
              </a:rPr>
              <a:t>Digital progress, whilst recognised as a major enabler for most roles in the NHS, has been slow to develop due to a number of barriers. Our response to Covid-19 however produced a step change in digital advancement across primary care. What seemed aspirational, quickly became necessary with video and telephone consultations, full e-triage, e-repeat dispensing, the use of e-advice and guidance, tele-dermatology, use of IT to work remotely, all becoming the new norm.  Digital connectivity between primary care, patients  citizens and partner organisations has become the new norm and there will be “no going back” . Wider enabling technologies are available and their introduction at pace is an ask of this strategy.   </a:t>
            </a:r>
          </a:p>
          <a:p>
            <a:endParaRPr lang="en-GB" sz="1400" dirty="0">
              <a:latin typeface="Helvetica" pitchFamily="34" charset="0"/>
            </a:endParaRPr>
          </a:p>
          <a:p>
            <a:r>
              <a:rPr lang="en-GB" sz="1400" dirty="0">
                <a:latin typeface="Helvetica" pitchFamily="34" charset="0"/>
              </a:rPr>
              <a:t>We will be clear about the partners that need to be connected and the way in which primary care will interact within system, the emphasis being on ‘digital first’.  During the Covid-19 crisis many patients have engaged more in self care/management of new and existing conditions.  There is now an opportunity to put in place more ‘supported self care’ building on these new ways of working, maximising technology and supporting patients in taking greater responsibility for their health and wellbeing.   </a:t>
            </a:r>
          </a:p>
          <a:p>
            <a:endParaRPr lang="en-GB" sz="1400" dirty="0">
              <a:latin typeface="Helvetica" pitchFamily="34" charset="0"/>
            </a:endParaRPr>
          </a:p>
          <a:p>
            <a:r>
              <a:rPr lang="en-GB" sz="1400" dirty="0">
                <a:latin typeface="Helvetica" pitchFamily="34" charset="0"/>
              </a:rPr>
              <a:t>Digital Transformation is a priority for the ICS. We will utilise digital capabilities to deliver system efficiencies through alternative consultation methods (e.g. non-face to face, community and independent providers), to reduce the number of referrals to secondary care and follow up appointments, and to improve patient and staff experience.  </a:t>
            </a:r>
          </a:p>
        </p:txBody>
      </p:sp>
      <p:sp>
        <p:nvSpPr>
          <p:cNvPr id="3" name="TextBox 2"/>
          <p:cNvSpPr txBox="1"/>
          <p:nvPr/>
        </p:nvSpPr>
        <p:spPr>
          <a:xfrm>
            <a:off x="6319319" y="1063033"/>
            <a:ext cx="5613147" cy="5970865"/>
          </a:xfrm>
          <a:prstGeom prst="rect">
            <a:avLst/>
          </a:prstGeom>
          <a:noFill/>
        </p:spPr>
        <p:txBody>
          <a:bodyPr wrap="square" rtlCol="0">
            <a:spAutoFit/>
          </a:bodyPr>
          <a:lstStyle/>
          <a:p>
            <a:r>
              <a:rPr lang="en-GB" sz="1400" dirty="0">
                <a:solidFill>
                  <a:schemeClr val="bg1"/>
                </a:solidFill>
                <a:latin typeface="Helvetica" pitchFamily="34" charset="0"/>
              </a:rPr>
              <a:t>We will work with the Yorkshire and Humber Academic Health Science Network and our partners to understand the current state, where gaps exist, and where there are further opportunities for innovation and optimisation.</a:t>
            </a:r>
          </a:p>
          <a:p>
            <a:endParaRPr lang="en-GB" sz="1400" dirty="0">
              <a:solidFill>
                <a:schemeClr val="bg1"/>
              </a:solidFill>
              <a:latin typeface="Helvetica" pitchFamily="34" charset="0"/>
            </a:endParaRPr>
          </a:p>
          <a:p>
            <a:r>
              <a:rPr lang="en-GB" sz="1400" dirty="0">
                <a:solidFill>
                  <a:schemeClr val="bg1"/>
                </a:solidFill>
                <a:latin typeface="Helvetica" pitchFamily="34" charset="0"/>
              </a:rPr>
              <a:t>As an ICS we have recognised the importance of future proofing the delivery of primary and community care through a range of interventions, including the co-ordinated investment in primary care estate. The opportunity to transform the estate is predicated on a wider vision of service integration and collaborative working to deliver the right services at the right time in the right place.</a:t>
            </a:r>
          </a:p>
          <a:p>
            <a:endParaRPr lang="en-GB" sz="1400" dirty="0">
              <a:solidFill>
                <a:schemeClr val="bg1"/>
              </a:solidFill>
              <a:latin typeface="Helvetica" pitchFamily="34" charset="0"/>
            </a:endParaRPr>
          </a:p>
          <a:p>
            <a:r>
              <a:rPr lang="en-GB" sz="1400" dirty="0">
                <a:solidFill>
                  <a:schemeClr val="bg1"/>
                </a:solidFill>
                <a:latin typeface="Helvetica" pitchFamily="34" charset="0"/>
              </a:rPr>
              <a:t>The vision for primary care relating to at-scale delivery and provision with high quality integrated services aligns with the recently submitted ICS Estates Strategy which recognised and outlined an ambition and plan of further work to identify, develop and deliver a primary care estate that is fit for purpose and aligns with and supports the delivery of priorities in key areas such as the workforce and digital agendas. </a:t>
            </a:r>
          </a:p>
          <a:p>
            <a:endParaRPr lang="en-GB" sz="1400" dirty="0">
              <a:solidFill>
                <a:schemeClr val="bg1"/>
              </a:solidFill>
              <a:latin typeface="Helvetica" pitchFamily="34" charset="0"/>
            </a:endParaRPr>
          </a:p>
          <a:p>
            <a:r>
              <a:rPr lang="en-GB" sz="1400" dirty="0">
                <a:solidFill>
                  <a:schemeClr val="bg1"/>
                </a:solidFill>
                <a:latin typeface="Helvetica" pitchFamily="34" charset="0"/>
              </a:rPr>
              <a:t>Working with our Place leads we will prioritise investment in primary care estate through the identification of a number of transformational projects which support both the overarching vision for primary care in SYB, but also support the development and delivery of modern, fit for purpose facilities identified as required within local primary care estates strategies.</a:t>
            </a:r>
          </a:p>
          <a:p>
            <a:endParaRPr lang="en-GB" dirty="0"/>
          </a:p>
        </p:txBody>
      </p:sp>
    </p:spTree>
    <p:extLst>
      <p:ext uri="{BB962C8B-B14F-4D97-AF65-F5344CB8AC3E}">
        <p14:creationId xmlns:p14="http://schemas.microsoft.com/office/powerpoint/2010/main" val="395507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01205" y="5142359"/>
            <a:ext cx="5721790" cy="1566250"/>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04716" y="932507"/>
            <a:ext cx="5725304" cy="2507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180EFCFC-E3AD-4F35-8E21-7D5AFF098B6D}"/>
              </a:ext>
            </a:extLst>
          </p:cNvPr>
          <p:cNvPicPr>
            <a:picLocks noChangeAspect="1"/>
          </p:cNvPicPr>
          <p:nvPr/>
        </p:nvPicPr>
        <p:blipFill>
          <a:blip r:embed="rId3"/>
          <a:stretch>
            <a:fillRect/>
          </a:stretch>
        </p:blipFill>
        <p:spPr>
          <a:xfrm>
            <a:off x="0" y="-18106"/>
            <a:ext cx="12192000" cy="725424"/>
          </a:xfrm>
          <a:prstGeom prst="rect">
            <a:avLst/>
          </a:prstGeom>
        </p:spPr>
      </p:pic>
      <p:sp>
        <p:nvSpPr>
          <p:cNvPr id="5" name="TextBox 4">
            <a:extLst>
              <a:ext uri="{FF2B5EF4-FFF2-40B4-BE49-F238E27FC236}">
                <a16:creationId xmlns="" xmlns:a16="http://schemas.microsoft.com/office/drawing/2014/main" id="{430870A0-012A-4C95-AD44-B963B1552738}"/>
              </a:ext>
            </a:extLst>
          </p:cNvPr>
          <p:cNvSpPr txBox="1"/>
          <p:nvPr/>
        </p:nvSpPr>
        <p:spPr>
          <a:xfrm>
            <a:off x="204716" y="82996"/>
            <a:ext cx="6522009" cy="523220"/>
          </a:xfrm>
          <a:prstGeom prst="rect">
            <a:avLst/>
          </a:prstGeom>
          <a:noFill/>
        </p:spPr>
        <p:txBody>
          <a:bodyPr wrap="square" rtlCol="0">
            <a:spAutoFit/>
          </a:bodyPr>
          <a:lstStyle/>
          <a:p>
            <a:r>
              <a:rPr lang="en-GB" sz="2800" dirty="0">
                <a:solidFill>
                  <a:schemeClr val="bg1"/>
                </a:solidFill>
                <a:latin typeface="Helvetica" pitchFamily="34" charset="0"/>
              </a:rPr>
              <a:t>Digital , Innovation and Estates</a:t>
            </a:r>
            <a:endParaRPr lang="en-GB" sz="2000" dirty="0">
              <a:solidFill>
                <a:srgbClr val="FF0000"/>
              </a:solidFill>
            </a:endParaRPr>
          </a:p>
        </p:txBody>
      </p:sp>
      <p:sp>
        <p:nvSpPr>
          <p:cNvPr id="6" name="TextBox 5">
            <a:extLst>
              <a:ext uri="{FF2B5EF4-FFF2-40B4-BE49-F238E27FC236}">
                <a16:creationId xmlns="" xmlns:a16="http://schemas.microsoft.com/office/drawing/2014/main" id="{B1D5206E-5829-416A-9BBD-C144DB8C4EF1}"/>
              </a:ext>
            </a:extLst>
          </p:cNvPr>
          <p:cNvSpPr txBox="1"/>
          <p:nvPr/>
        </p:nvSpPr>
        <p:spPr>
          <a:xfrm>
            <a:off x="398353" y="1032096"/>
            <a:ext cx="5468293" cy="5262979"/>
          </a:xfrm>
          <a:prstGeom prst="rect">
            <a:avLst/>
          </a:prstGeom>
          <a:noFill/>
        </p:spPr>
        <p:txBody>
          <a:bodyPr wrap="square" rtlCol="0">
            <a:spAutoFit/>
          </a:bodyPr>
          <a:lstStyle/>
          <a:p>
            <a:r>
              <a:rPr lang="en-GB" sz="1400" dirty="0">
                <a:solidFill>
                  <a:schemeClr val="bg1"/>
                </a:solidFill>
                <a:latin typeface="Helvetica" pitchFamily="34" charset="0"/>
              </a:rPr>
              <a:t>Reducing Inequalities in the SYB population is at the centre of our digital strategy. To achieve this we need to embed the digital capabilities and standards required to support safe, efficient, effective, integrated care. Our strategy identifies four key areas of focus:</a:t>
            </a:r>
          </a:p>
          <a:p>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Population health and business intelligence</a:t>
            </a:r>
          </a:p>
          <a:p>
            <a:pPr marL="285750" indent="-285750">
              <a:buFont typeface="Arial" panose="020B0604020202020204" pitchFamily="34" charset="0"/>
              <a:buChar char="•"/>
            </a:pPr>
            <a:r>
              <a:rPr lang="en-GB" sz="1400" dirty="0">
                <a:solidFill>
                  <a:schemeClr val="bg1"/>
                </a:solidFill>
                <a:latin typeface="Helvetica" pitchFamily="34" charset="0"/>
              </a:rPr>
              <a:t>Citizen empowerment and activation</a:t>
            </a:r>
          </a:p>
          <a:p>
            <a:pPr marL="285750" indent="-285750">
              <a:buFont typeface="Arial" panose="020B0604020202020204" pitchFamily="34" charset="0"/>
              <a:buChar char="•"/>
            </a:pPr>
            <a:r>
              <a:rPr lang="en-GB" sz="1400" dirty="0">
                <a:solidFill>
                  <a:schemeClr val="bg1"/>
                </a:solidFill>
                <a:latin typeface="Helvetica" pitchFamily="34" charset="0"/>
              </a:rPr>
              <a:t>Tools and services to support a safe and efficient workforce</a:t>
            </a:r>
          </a:p>
          <a:p>
            <a:pPr marL="285750" indent="-285750">
              <a:buFont typeface="Arial" panose="020B0604020202020204" pitchFamily="34" charset="0"/>
              <a:buChar char="•"/>
            </a:pPr>
            <a:r>
              <a:rPr lang="en-GB" sz="1400" dirty="0">
                <a:solidFill>
                  <a:schemeClr val="bg1"/>
                </a:solidFill>
                <a:latin typeface="Helvetica" pitchFamily="34" charset="0"/>
              </a:rPr>
              <a:t>Integrated, accessible electronic patient records </a:t>
            </a:r>
          </a:p>
          <a:p>
            <a:endParaRPr lang="en-GB" sz="1400" dirty="0">
              <a:latin typeface="Helvetica" pitchFamily="34" charset="0"/>
            </a:endParaRPr>
          </a:p>
          <a:p>
            <a:endParaRPr lang="en-GB" sz="1400" dirty="0">
              <a:latin typeface="Helvetica" pitchFamily="34" charset="0"/>
            </a:endParaRPr>
          </a:p>
          <a:p>
            <a:r>
              <a:rPr lang="en-GB" sz="1400" dirty="0">
                <a:latin typeface="Helvetica" pitchFamily="34" charset="0"/>
              </a:rPr>
              <a:t>Underpinning this is the need for appropriate infrastructure, governance, innovation and culture to successfully deliver the benefits and return on our investment. We will continue to work with our primary care partners at each Place to support their efforts to deliver this vision. Our strategies to achieve this include:</a:t>
            </a:r>
          </a:p>
          <a:p>
            <a:endParaRPr lang="en-GB" sz="1400" dirty="0">
              <a:latin typeface="Helvetica" pitchFamily="34" charset="0"/>
            </a:endParaRPr>
          </a:p>
          <a:p>
            <a:pPr marL="285750" indent="-285750">
              <a:buFont typeface="Arial" panose="020B0604020202020204" pitchFamily="34" charset="0"/>
              <a:buChar char="•"/>
            </a:pPr>
            <a:r>
              <a:rPr lang="en-GB" sz="1400" dirty="0">
                <a:latin typeface="Helvetica" pitchFamily="34" charset="0"/>
              </a:rPr>
              <a:t>Consultation with our partners at each Place to baseline and blueprint digital transformation and innovation from our Phase 1 and 2 response to Covid-19 (e.g. virtual consultations and triage, collaboration tools, and e-learning) identifying gaps, sharing best practice to create a better, more consistent experience for patients and staff across SYB.</a:t>
            </a:r>
          </a:p>
        </p:txBody>
      </p:sp>
      <p:sp>
        <p:nvSpPr>
          <p:cNvPr id="4" name="TextBox 3"/>
          <p:cNvSpPr txBox="1"/>
          <p:nvPr/>
        </p:nvSpPr>
        <p:spPr>
          <a:xfrm>
            <a:off x="6319318" y="941599"/>
            <a:ext cx="5676523" cy="7848302"/>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Helvetica" pitchFamily="34" charset="0"/>
              </a:rPr>
              <a:t>Promoting greater integration of patient records across all care settings, including social care, the independent sector, community-based providers (e.g. community pharmacy, opticians), 111 services, single point of access, social prescribing link workers and Primary Care Networks. We are working with our partners to understand their current goals, challenges and barriers to integrated care records, and help address gaps across the system. </a:t>
            </a:r>
          </a:p>
          <a:p>
            <a:pPr marL="285750" indent="-285750">
              <a:buFont typeface="Arial" panose="020B0604020202020204" pitchFamily="34" charset="0"/>
              <a:buChar char="•"/>
            </a:pPr>
            <a:r>
              <a:rPr lang="en-GB" sz="1400" dirty="0">
                <a:latin typeface="Helvetica" pitchFamily="34" charset="0"/>
              </a:rPr>
              <a:t>Co-designing an approach to digital inclusion and literacy with citizens and staff to help reduce inequalities across SYB. We will ensure that voices are heard across the population so that no one is left behind in the effort to transform services digitally. Working through Place we will implement recommendations across SYB.</a:t>
            </a:r>
          </a:p>
          <a:p>
            <a:pPr marL="285750" indent="-285750">
              <a:buFont typeface="Arial" panose="020B0604020202020204" pitchFamily="34" charset="0"/>
              <a:buChar char="•"/>
            </a:pPr>
            <a:r>
              <a:rPr lang="en-GB" sz="1400" dirty="0">
                <a:latin typeface="Helvetica" pitchFamily="34" charset="0"/>
              </a:rPr>
              <a:t>Empowering patients through a common patient access platform for SYB, ensuring a consistent and joined-up experience across primary and secondary care. This aims to enable increased patient activation and supported self-management of conditions, appointments, medication and social prescribing, patient-initiated follow up, to realise our population health outcomes.</a:t>
            </a:r>
          </a:p>
          <a:p>
            <a:endParaRPr lang="en-GB" sz="1400" dirty="0">
              <a:solidFill>
                <a:schemeClr val="bg1"/>
              </a:solidFill>
              <a:latin typeface="Helvetica" pitchFamily="34" charset="0"/>
            </a:endParaRPr>
          </a:p>
          <a:p>
            <a:r>
              <a:rPr lang="en-GB" sz="1400" dirty="0">
                <a:solidFill>
                  <a:schemeClr val="bg1"/>
                </a:solidFill>
                <a:latin typeface="Helvetica" pitchFamily="34" charset="0"/>
              </a:rPr>
              <a:t>Our digital strategy will continue to identify new and innovative opportunities to automate workflows, releasing staff time for patient care, or retraining and redeploying staff. With the shift in the utilisation of spaces and workforce due to digital interventions, we will also continue to develop greater alignment between digital, estates and workforce strategies.</a:t>
            </a:r>
          </a:p>
          <a:p>
            <a:endParaRPr lang="en-GB" dirty="0"/>
          </a:p>
          <a:p>
            <a:pPr marL="285750" indent="-285750">
              <a:buFont typeface="Arial" panose="020B0604020202020204" pitchFamily="34" charset="0"/>
              <a:buChar char="•"/>
            </a:pPr>
            <a:endParaRPr lang="en-GB" dirty="0"/>
          </a:p>
          <a:p>
            <a:endParaRPr lang="en-GB" dirty="0">
              <a:solidFill>
                <a:srgbClr val="FF0000"/>
              </a:solidFill>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0454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0CBF2402-2354-4B4D-B65F-CBBCA97BCA8A}"/>
              </a:ext>
            </a:extLst>
          </p:cNvPr>
          <p:cNvPicPr>
            <a:picLocks noChangeAspect="1"/>
          </p:cNvPicPr>
          <p:nvPr/>
        </p:nvPicPr>
        <p:blipFill>
          <a:blip r:embed="rId2"/>
          <a:stretch>
            <a:fillRect/>
          </a:stretch>
        </p:blipFill>
        <p:spPr>
          <a:xfrm>
            <a:off x="6279358" y="2409149"/>
            <a:ext cx="4749391" cy="4182151"/>
          </a:xfrm>
          <a:prstGeom prst="rect">
            <a:avLst/>
          </a:prstGeom>
        </p:spPr>
      </p:pic>
      <p:pic>
        <p:nvPicPr>
          <p:cNvPr id="7" name="Picture 6">
            <a:extLst>
              <a:ext uri="{FF2B5EF4-FFF2-40B4-BE49-F238E27FC236}">
                <a16:creationId xmlns="" xmlns:a16="http://schemas.microsoft.com/office/drawing/2014/main" id="{B3670503-AC1C-4EBE-BBF4-CFA82BE4ECE1}"/>
              </a:ext>
            </a:extLst>
          </p:cNvPr>
          <p:cNvPicPr>
            <a:picLocks noChangeAspect="1"/>
          </p:cNvPicPr>
          <p:nvPr/>
        </p:nvPicPr>
        <p:blipFill>
          <a:blip r:embed="rId3"/>
          <a:stretch>
            <a:fillRect/>
          </a:stretch>
        </p:blipFill>
        <p:spPr>
          <a:xfrm>
            <a:off x="763203" y="1019063"/>
            <a:ext cx="4819652" cy="1727134"/>
          </a:xfrm>
          <a:prstGeom prst="rect">
            <a:avLst/>
          </a:prstGeom>
        </p:spPr>
      </p:pic>
      <p:sp>
        <p:nvSpPr>
          <p:cNvPr id="3" name="Content Placeholder 2">
            <a:extLst>
              <a:ext uri="{FF2B5EF4-FFF2-40B4-BE49-F238E27FC236}">
                <a16:creationId xmlns="" xmlns:a16="http://schemas.microsoft.com/office/drawing/2014/main" id="{D7CE33F3-8DD2-4B78-A530-CD5744F44F8C}"/>
              </a:ext>
            </a:extLst>
          </p:cNvPr>
          <p:cNvSpPr>
            <a:spLocks noGrp="1"/>
          </p:cNvSpPr>
          <p:nvPr>
            <p:ph idx="1"/>
          </p:nvPr>
        </p:nvSpPr>
        <p:spPr>
          <a:xfrm>
            <a:off x="798334" y="1282389"/>
            <a:ext cx="4749391" cy="4448850"/>
          </a:xfrm>
        </p:spPr>
        <p:txBody>
          <a:bodyPr>
            <a:noAutofit/>
          </a:bodyPr>
          <a:lstStyle/>
          <a:p>
            <a:pPr marL="0" lvl="0" indent="0">
              <a:buNone/>
            </a:pPr>
            <a:r>
              <a:rPr lang="en-GB" sz="1400" dirty="0">
                <a:latin typeface="Helvetica" pitchFamily="34" charset="0"/>
              </a:rPr>
              <a:t>An intelligence function is essential to support population health management (PHM) , </a:t>
            </a:r>
            <a:r>
              <a:rPr lang="en-GB" sz="1400" dirty="0" err="1">
                <a:latin typeface="Helvetica" pitchFamily="34" charset="0"/>
              </a:rPr>
              <a:t>dentifying</a:t>
            </a:r>
            <a:r>
              <a:rPr lang="en-GB" sz="1400" dirty="0">
                <a:latin typeface="Helvetica" pitchFamily="34" charset="0"/>
              </a:rPr>
              <a:t> and protecting the most vulnerable and to reduce inequalities across SYB requires a well-orchestrated approach to integrated health and social care systems, data-driven intelligence, underpinned by sound governance and infrastructure. </a:t>
            </a:r>
          </a:p>
          <a:p>
            <a:pPr marL="0" lvl="0" indent="0">
              <a:buNone/>
            </a:pPr>
            <a:endParaRPr lang="en-GB" sz="1400" dirty="0">
              <a:latin typeface="Helvetica" pitchFamily="34" charset="0"/>
            </a:endParaRPr>
          </a:p>
          <a:p>
            <a:r>
              <a:rPr lang="en-GB" sz="1400" dirty="0">
                <a:latin typeface="Helvetica" pitchFamily="34" charset="0"/>
              </a:rPr>
              <a:t>We will both sustain and expand existing capabilities , using the existing talents of our BI teams across all our sectors- acute, primary and community. </a:t>
            </a:r>
          </a:p>
          <a:p>
            <a:r>
              <a:rPr lang="en-GB" sz="1400" dirty="0">
                <a:latin typeface="Helvetica" pitchFamily="34" charset="0"/>
              </a:rPr>
              <a:t>We will examine best practice locally, regionally and nationally to understand what can learnt from other Systems, including national policy and guidance to help establish intelligence networks, develop universal data and intelligence sources which can inform decisions about where, when and how we best use our resource to maximise patient outcomes and reduce health inequalities.</a:t>
            </a:r>
          </a:p>
        </p:txBody>
      </p:sp>
      <p:pic>
        <p:nvPicPr>
          <p:cNvPr id="5" name="Picture 4">
            <a:extLst>
              <a:ext uri="{FF2B5EF4-FFF2-40B4-BE49-F238E27FC236}">
                <a16:creationId xmlns="" xmlns:a16="http://schemas.microsoft.com/office/drawing/2014/main" id="{62A921EE-8261-40C4-9633-E90907458D84}"/>
              </a:ext>
            </a:extLst>
          </p:cNvPr>
          <p:cNvPicPr>
            <a:picLocks noChangeAspect="1"/>
          </p:cNvPicPr>
          <p:nvPr/>
        </p:nvPicPr>
        <p:blipFill>
          <a:blip r:embed="rId4"/>
          <a:stretch>
            <a:fillRect/>
          </a:stretch>
        </p:blipFill>
        <p:spPr>
          <a:xfrm>
            <a:off x="0" y="0"/>
            <a:ext cx="12192000" cy="725424"/>
          </a:xfrm>
          <a:prstGeom prst="rect">
            <a:avLst/>
          </a:prstGeom>
        </p:spPr>
      </p:pic>
      <p:sp>
        <p:nvSpPr>
          <p:cNvPr id="6" name="TextBox 5">
            <a:extLst>
              <a:ext uri="{FF2B5EF4-FFF2-40B4-BE49-F238E27FC236}">
                <a16:creationId xmlns="" xmlns:a16="http://schemas.microsoft.com/office/drawing/2014/main" id="{9BAFDED4-48E1-461A-80F2-4465F7556F19}"/>
              </a:ext>
            </a:extLst>
          </p:cNvPr>
          <p:cNvSpPr txBox="1"/>
          <p:nvPr/>
        </p:nvSpPr>
        <p:spPr>
          <a:xfrm>
            <a:off x="155147" y="110037"/>
            <a:ext cx="7122695" cy="523220"/>
          </a:xfrm>
          <a:prstGeom prst="rect">
            <a:avLst/>
          </a:prstGeom>
          <a:noFill/>
        </p:spPr>
        <p:txBody>
          <a:bodyPr wrap="square" rtlCol="0">
            <a:spAutoFit/>
          </a:bodyPr>
          <a:lstStyle/>
          <a:p>
            <a:r>
              <a:rPr lang="en-GB" sz="2800" dirty="0">
                <a:solidFill>
                  <a:schemeClr val="bg1"/>
                </a:solidFill>
                <a:latin typeface="Helvetica" pitchFamily="34" charset="0"/>
              </a:rPr>
              <a:t>Business Intelligence</a:t>
            </a:r>
            <a:endParaRPr lang="en-GB" dirty="0">
              <a:solidFill>
                <a:srgbClr val="FF0000"/>
              </a:solidFill>
            </a:endParaRPr>
          </a:p>
        </p:txBody>
      </p:sp>
      <p:sp>
        <p:nvSpPr>
          <p:cNvPr id="9" name="TextBox 8">
            <a:extLst>
              <a:ext uri="{FF2B5EF4-FFF2-40B4-BE49-F238E27FC236}">
                <a16:creationId xmlns="" xmlns:a16="http://schemas.microsoft.com/office/drawing/2014/main" id="{11833677-27F9-480E-AC70-0C36A516E3BA}"/>
              </a:ext>
            </a:extLst>
          </p:cNvPr>
          <p:cNvSpPr txBox="1"/>
          <p:nvPr/>
        </p:nvSpPr>
        <p:spPr>
          <a:xfrm>
            <a:off x="6279358" y="1203483"/>
            <a:ext cx="4672012" cy="5262979"/>
          </a:xfrm>
          <a:prstGeom prst="rect">
            <a:avLst/>
          </a:prstGeom>
          <a:noFill/>
        </p:spPr>
        <p:txBody>
          <a:bodyPr wrap="square" rtlCol="0">
            <a:spAutoFit/>
          </a:bodyPr>
          <a:lstStyle/>
          <a:p>
            <a:r>
              <a:rPr lang="en-GB" sz="1400" dirty="0">
                <a:latin typeface="Helvetica" pitchFamily="34" charset="0"/>
              </a:rPr>
              <a:t>This PHM goal is part of a broader ICS intelligence function required to support the data intelligence needs of the ICS while taking into consideration System, Place and Neighbourhood level requirements. Our needs include:</a:t>
            </a:r>
          </a:p>
          <a:p>
            <a:endParaRPr lang="en-GB" sz="1400" dirty="0">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identifying clinically and socially vulnerable citizens for targeted interventions (e.g. flu vaccinations)</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monitoring and reporting of Covid-19 (and other risks to public health)</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identification of population needs, outcomes, and the wider determinants of health</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risk stratification</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outcome monitoring and measurement</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demand and capacity analysis</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predictive forecasting and scenario modelling</a:t>
            </a:r>
          </a:p>
          <a:p>
            <a:pPr marL="285750" indent="-285750">
              <a:buFont typeface="Arial" panose="020B0604020202020204" pitchFamily="34" charset="0"/>
              <a:buChar char="•"/>
            </a:pPr>
            <a:endParaRPr lang="en-GB" sz="1400" dirty="0">
              <a:solidFill>
                <a:schemeClr val="bg1"/>
              </a:solidFill>
              <a:latin typeface="Helvetica" pitchFamily="34" charset="0"/>
            </a:endParaRPr>
          </a:p>
          <a:p>
            <a:pPr marL="285750" indent="-285750">
              <a:buFont typeface="Arial" panose="020B0604020202020204" pitchFamily="34" charset="0"/>
              <a:buChar char="•"/>
            </a:pPr>
            <a:r>
              <a:rPr lang="en-GB" sz="1400" dirty="0">
                <a:solidFill>
                  <a:schemeClr val="bg1"/>
                </a:solidFill>
                <a:latin typeface="Helvetica" pitchFamily="34" charset="0"/>
              </a:rPr>
              <a:t>programme reporting and evaluation </a:t>
            </a:r>
            <a:endParaRPr lang="en-GB" dirty="0">
              <a:solidFill>
                <a:schemeClr val="bg1"/>
              </a:solidFill>
            </a:endParaRPr>
          </a:p>
        </p:txBody>
      </p:sp>
    </p:spTree>
    <p:extLst>
      <p:ext uri="{BB962C8B-B14F-4D97-AF65-F5344CB8AC3E}">
        <p14:creationId xmlns:p14="http://schemas.microsoft.com/office/powerpoint/2010/main" val="2146902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F15AE07-D91D-49BC-AD8A-DB3E8FEB3570}"/>
              </a:ext>
            </a:extLst>
          </p:cNvPr>
          <p:cNvPicPr>
            <a:picLocks noChangeAspect="1"/>
          </p:cNvPicPr>
          <p:nvPr/>
        </p:nvPicPr>
        <p:blipFill>
          <a:blip r:embed="rId3"/>
          <a:stretch>
            <a:fillRect/>
          </a:stretch>
        </p:blipFill>
        <p:spPr>
          <a:xfrm>
            <a:off x="6096000" y="852876"/>
            <a:ext cx="5755123" cy="5694158"/>
          </a:xfrm>
          <a:prstGeom prst="rect">
            <a:avLst/>
          </a:prstGeom>
        </p:spPr>
      </p:pic>
      <p:pic>
        <p:nvPicPr>
          <p:cNvPr id="7" name="Picture 6">
            <a:extLst>
              <a:ext uri="{FF2B5EF4-FFF2-40B4-BE49-F238E27FC236}">
                <a16:creationId xmlns="" xmlns:a16="http://schemas.microsoft.com/office/drawing/2014/main" id="{E0AEA92B-7F05-448F-9847-E01D082366ED}"/>
              </a:ext>
            </a:extLst>
          </p:cNvPr>
          <p:cNvPicPr>
            <a:picLocks noChangeAspect="1"/>
          </p:cNvPicPr>
          <p:nvPr/>
        </p:nvPicPr>
        <p:blipFill>
          <a:blip r:embed="rId4"/>
          <a:stretch>
            <a:fillRect/>
          </a:stretch>
        </p:blipFill>
        <p:spPr>
          <a:xfrm>
            <a:off x="298765" y="852876"/>
            <a:ext cx="5742917" cy="5700324"/>
          </a:xfrm>
          <a:prstGeom prst="rect">
            <a:avLst/>
          </a:prstGeom>
        </p:spPr>
      </p:pic>
      <p:pic>
        <p:nvPicPr>
          <p:cNvPr id="5" name="Picture 4">
            <a:extLst>
              <a:ext uri="{FF2B5EF4-FFF2-40B4-BE49-F238E27FC236}">
                <a16:creationId xmlns="" xmlns:a16="http://schemas.microsoft.com/office/drawing/2014/main" id="{1687D11B-A908-467D-A50B-08CD3FBFF766}"/>
              </a:ext>
            </a:extLst>
          </p:cNvPr>
          <p:cNvPicPr>
            <a:picLocks noChangeAspect="1"/>
          </p:cNvPicPr>
          <p:nvPr/>
        </p:nvPicPr>
        <p:blipFill>
          <a:blip r:embed="rId5"/>
          <a:stretch>
            <a:fillRect/>
          </a:stretch>
        </p:blipFill>
        <p:spPr>
          <a:xfrm>
            <a:off x="0" y="2413"/>
            <a:ext cx="12192000" cy="725424"/>
          </a:xfrm>
          <a:prstGeom prst="rect">
            <a:avLst/>
          </a:prstGeom>
        </p:spPr>
      </p:pic>
      <p:sp>
        <p:nvSpPr>
          <p:cNvPr id="6" name="TextBox 5">
            <a:extLst>
              <a:ext uri="{FF2B5EF4-FFF2-40B4-BE49-F238E27FC236}">
                <a16:creationId xmlns="" xmlns:a16="http://schemas.microsoft.com/office/drawing/2014/main" id="{B93AD2B2-F7DD-4EAC-A32E-5AE5EE7BE7E5}"/>
              </a:ext>
            </a:extLst>
          </p:cNvPr>
          <p:cNvSpPr txBox="1"/>
          <p:nvPr/>
        </p:nvSpPr>
        <p:spPr>
          <a:xfrm>
            <a:off x="298765" y="107836"/>
            <a:ext cx="7283995" cy="523220"/>
          </a:xfrm>
          <a:prstGeom prst="rect">
            <a:avLst/>
          </a:prstGeom>
          <a:noFill/>
        </p:spPr>
        <p:txBody>
          <a:bodyPr wrap="square" rtlCol="0">
            <a:spAutoFit/>
          </a:bodyPr>
          <a:lstStyle/>
          <a:p>
            <a:r>
              <a:rPr lang="en-GB" sz="2800" dirty="0">
                <a:solidFill>
                  <a:schemeClr val="bg1"/>
                </a:solidFill>
                <a:latin typeface="Helvetica" pitchFamily="34" charset="0"/>
              </a:rPr>
              <a:t>High level outcomes - success looks like ...</a:t>
            </a:r>
            <a:endParaRPr lang="en-GB" sz="2800" dirty="0">
              <a:latin typeface="Helvetica" pitchFamily="34" charset="0"/>
            </a:endParaRPr>
          </a:p>
        </p:txBody>
      </p:sp>
      <p:sp>
        <p:nvSpPr>
          <p:cNvPr id="4" name="Content Placeholder 3">
            <a:extLst>
              <a:ext uri="{FF2B5EF4-FFF2-40B4-BE49-F238E27FC236}">
                <a16:creationId xmlns="" xmlns:a16="http://schemas.microsoft.com/office/drawing/2014/main" id="{AD4E3AEF-BF09-497F-9020-2B6DC8F39D95}"/>
              </a:ext>
            </a:extLst>
          </p:cNvPr>
          <p:cNvSpPr>
            <a:spLocks noGrp="1"/>
          </p:cNvSpPr>
          <p:nvPr>
            <p:ph idx="1"/>
          </p:nvPr>
        </p:nvSpPr>
        <p:spPr>
          <a:xfrm>
            <a:off x="353084" y="1227461"/>
            <a:ext cx="5797236" cy="4655386"/>
          </a:xfrm>
        </p:spPr>
        <p:txBody>
          <a:bodyPr>
            <a:noAutofit/>
          </a:bodyPr>
          <a:lstStyle/>
          <a:p>
            <a:r>
              <a:rPr lang="en-GB" sz="1400" dirty="0">
                <a:solidFill>
                  <a:schemeClr val="bg1"/>
                </a:solidFill>
                <a:latin typeface="Helvetica" pitchFamily="34" charset="0"/>
              </a:rPr>
              <a:t>Consistency of access to services and a coherent ‘at scale’ offer across SYB, this may require movement away from ‘fair shares’ . </a:t>
            </a:r>
          </a:p>
          <a:p>
            <a:r>
              <a:rPr lang="en-GB" sz="1400" dirty="0">
                <a:solidFill>
                  <a:schemeClr val="bg1"/>
                </a:solidFill>
                <a:latin typeface="Helvetica" pitchFamily="34" charset="0"/>
              </a:rPr>
              <a:t>Increase in the scale and pace of progress in reducing health inequalities (regularly assessing progress) </a:t>
            </a:r>
          </a:p>
          <a:p>
            <a:r>
              <a:rPr lang="en-GB" sz="1400" dirty="0">
                <a:solidFill>
                  <a:schemeClr val="bg1"/>
                </a:solidFill>
                <a:latin typeface="Helvetica" pitchFamily="34" charset="0"/>
              </a:rPr>
              <a:t>For South Yorkshire &amp; Bassetlaw to best deal with the unprecedented direct and indirect long term consequences of the Covid-19 pandemic,  resources (part of which will be investment) ) flow from acute/secondary to primary/community in response to activity - activity is appropriately resourced at point of delivery.  This requires movement away from traditional fair shares to a more targeted approach for certain populations. </a:t>
            </a:r>
          </a:p>
          <a:p>
            <a:r>
              <a:rPr lang="en-GB" sz="1400" dirty="0">
                <a:solidFill>
                  <a:schemeClr val="bg1"/>
                </a:solidFill>
                <a:latin typeface="Helvetica" pitchFamily="34" charset="0"/>
              </a:rPr>
              <a:t>People in South Yorkshire and Bassetlaw are empowered to keep themselves well and self care. They are accessing high quality services in the right place at the right time. </a:t>
            </a:r>
          </a:p>
          <a:p>
            <a:r>
              <a:rPr lang="en-GB" sz="1400" dirty="0">
                <a:solidFill>
                  <a:schemeClr val="bg1"/>
                </a:solidFill>
                <a:latin typeface="Helvetica" pitchFamily="34" charset="0"/>
              </a:rPr>
              <a:t>VCSE infrastructure is the gateway to wider delivery partners to support the self-care agenda including physical activity.</a:t>
            </a:r>
          </a:p>
          <a:p>
            <a:r>
              <a:rPr lang="en-GB" sz="1400" dirty="0">
                <a:solidFill>
                  <a:schemeClr val="bg1"/>
                </a:solidFill>
                <a:latin typeface="Helvetica" pitchFamily="34" charset="0"/>
              </a:rPr>
              <a:t>As the biggest collective provider in the system general practice/primary care has a mechanism to present a strong single consistent voice at Place and System level </a:t>
            </a:r>
          </a:p>
          <a:p>
            <a:r>
              <a:rPr lang="en-GB" sz="1400" dirty="0">
                <a:solidFill>
                  <a:schemeClr val="bg1"/>
                </a:solidFill>
                <a:latin typeface="Helvetica" pitchFamily="34" charset="0"/>
              </a:rPr>
              <a:t>Leadership across localities is multidisciplinary, reflecting strong MDT working arrangements across local system partners.</a:t>
            </a:r>
            <a:endParaRPr lang="en-GB" sz="1400" i="1" dirty="0">
              <a:solidFill>
                <a:schemeClr val="bg1"/>
              </a:solidFill>
              <a:latin typeface="Helvetica" pitchFamily="34" charset="0"/>
            </a:endParaRPr>
          </a:p>
          <a:p>
            <a:pPr marL="0" indent="0">
              <a:buNone/>
            </a:pPr>
            <a:endParaRPr lang="en-GB" sz="1500" dirty="0">
              <a:latin typeface="Helvetica" pitchFamily="34" charset="0"/>
            </a:endParaRPr>
          </a:p>
        </p:txBody>
      </p:sp>
      <p:sp>
        <p:nvSpPr>
          <p:cNvPr id="3" name="TextBox 2"/>
          <p:cNvSpPr txBox="1"/>
          <p:nvPr/>
        </p:nvSpPr>
        <p:spPr>
          <a:xfrm>
            <a:off x="6402374" y="1142478"/>
            <a:ext cx="5142374" cy="5404556"/>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Primary care services are equally accessible across our SYB footprint and delivered at appropriate scale to ensure resilience</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Consistency of structure is adopted where this is possible and required to deliver consistency of outcome</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Movement away from multiple contracts for each service and move toward single contracts with bespoke deliverables at local level. </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Primary Care providers leading or  involved in development of new pathways, not merely a recipient of activity. VCSE aiding with engagement with communities.</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Through a refresh of our Long Term Plan deliverables progress we continue to support our Places, through sharing of best practice , solutions and innovations.   We recognise the need for ‘numbers’ but our focus is on outcomes.</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Through socialising of this strategy across the ICS we secure a greater voice for primary care across our system </a:t>
            </a:r>
          </a:p>
          <a:p>
            <a:pPr marL="228600" indent="-228600">
              <a:lnSpc>
                <a:spcPct val="90000"/>
              </a:lnSpc>
              <a:spcBef>
                <a:spcPts val="1000"/>
              </a:spcBef>
              <a:buFont typeface="Arial" panose="020B0604020202020204" pitchFamily="34" charset="0"/>
              <a:buChar char="•"/>
            </a:pPr>
            <a:r>
              <a:rPr lang="en-GB" sz="1400" dirty="0">
                <a:solidFill>
                  <a:schemeClr val="bg1"/>
                </a:solidFill>
                <a:latin typeface="Helvetica" pitchFamily="34" charset="0"/>
              </a:rPr>
              <a:t>Primary care is working collectively within the primary care setting and across wider provider partnerships taking advantage of economies of scale and supporting the development of integrated and seamless models of care.</a:t>
            </a:r>
          </a:p>
          <a:p>
            <a:endParaRPr lang="en-GB" dirty="0"/>
          </a:p>
        </p:txBody>
      </p:sp>
    </p:spTree>
    <p:extLst>
      <p:ext uri="{BB962C8B-B14F-4D97-AF65-F5344CB8AC3E}">
        <p14:creationId xmlns:p14="http://schemas.microsoft.com/office/powerpoint/2010/main" val="2740687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4790" y="4784651"/>
            <a:ext cx="10887739" cy="9490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 xmlns:a16="http://schemas.microsoft.com/office/drawing/2014/main" id="{DCA0A8BE-54D1-4769-98C3-828AF61B95A3}"/>
              </a:ext>
            </a:extLst>
          </p:cNvPr>
          <p:cNvPicPr>
            <a:picLocks noChangeAspect="1"/>
          </p:cNvPicPr>
          <p:nvPr/>
        </p:nvPicPr>
        <p:blipFill>
          <a:blip r:embed="rId3"/>
          <a:stretch>
            <a:fillRect/>
          </a:stretch>
        </p:blipFill>
        <p:spPr>
          <a:xfrm>
            <a:off x="0" y="-10510"/>
            <a:ext cx="12248972" cy="725424"/>
          </a:xfrm>
          <a:prstGeom prst="rect">
            <a:avLst/>
          </a:prstGeom>
        </p:spPr>
      </p:pic>
      <p:sp>
        <p:nvSpPr>
          <p:cNvPr id="6" name="TextBox 5"/>
          <p:cNvSpPr txBox="1"/>
          <p:nvPr/>
        </p:nvSpPr>
        <p:spPr>
          <a:xfrm>
            <a:off x="148855" y="125004"/>
            <a:ext cx="4550735" cy="523220"/>
          </a:xfrm>
          <a:prstGeom prst="rect">
            <a:avLst/>
          </a:prstGeom>
          <a:noFill/>
        </p:spPr>
        <p:txBody>
          <a:bodyPr wrap="square" rtlCol="0">
            <a:spAutoFit/>
          </a:bodyPr>
          <a:lstStyle/>
          <a:p>
            <a:r>
              <a:rPr lang="en-GB" sz="2800" dirty="0">
                <a:solidFill>
                  <a:schemeClr val="bg1"/>
                </a:solidFill>
                <a:latin typeface="Helvetica" panose="020B0604020202020204" pitchFamily="34" charset="0"/>
                <a:cs typeface="Helvetica" panose="020B0604020202020204" pitchFamily="34" charset="0"/>
              </a:rPr>
              <a:t>Who is the plan for?</a:t>
            </a:r>
          </a:p>
        </p:txBody>
      </p:sp>
      <p:sp>
        <p:nvSpPr>
          <p:cNvPr id="7" name="TextBox 6"/>
          <p:cNvSpPr txBox="1"/>
          <p:nvPr/>
        </p:nvSpPr>
        <p:spPr>
          <a:xfrm>
            <a:off x="680484" y="1254642"/>
            <a:ext cx="10015869" cy="3170099"/>
          </a:xfrm>
          <a:prstGeom prst="rect">
            <a:avLst/>
          </a:prstGeom>
          <a:noFill/>
        </p:spPr>
        <p:txBody>
          <a:bodyPr wrap="square" rtlCol="0">
            <a:spAutoFit/>
          </a:bodyPr>
          <a:lstStyle/>
          <a:p>
            <a:r>
              <a:rPr lang="en-GB" sz="2000" dirty="0">
                <a:latin typeface="Helvetica" pitchFamily="34" charset="0"/>
                <a:cs typeface="Arial" panose="020B0604020202020204" pitchFamily="34" charset="0"/>
              </a:rPr>
              <a:t>The </a:t>
            </a:r>
            <a:r>
              <a:rPr lang="en-GB" sz="2000" b="1" i="1" dirty="0">
                <a:latin typeface="Helvetica" pitchFamily="34" charset="0"/>
                <a:cs typeface="Arial" panose="020B0604020202020204" pitchFamily="34" charset="0"/>
              </a:rPr>
              <a:t>we</a:t>
            </a:r>
            <a:r>
              <a:rPr lang="en-GB" sz="2000" dirty="0">
                <a:latin typeface="Helvetica" pitchFamily="34" charset="0"/>
                <a:cs typeface="Arial" panose="020B0604020202020204" pitchFamily="34" charset="0"/>
              </a:rPr>
              <a:t> in the plan are:</a:t>
            </a:r>
          </a:p>
          <a:p>
            <a:endParaRPr lang="en-GB" sz="2000" dirty="0">
              <a:latin typeface="Helvetica" pitchFamily="34" charset="0"/>
              <a:cs typeface="Arial" panose="020B0604020202020204" pitchFamily="34" charset="0"/>
            </a:endParaRPr>
          </a:p>
          <a:p>
            <a:pPr marL="342900" indent="-342900">
              <a:buFont typeface="Arial" panose="020B0604020202020204" pitchFamily="34" charset="0"/>
              <a:buChar char="•"/>
            </a:pPr>
            <a:r>
              <a:rPr lang="en-GB" sz="2000" dirty="0">
                <a:latin typeface="Helvetica" pitchFamily="34" charset="0"/>
                <a:cs typeface="Arial" panose="020B0604020202020204" pitchFamily="34" charset="0"/>
              </a:rPr>
              <a:t>Commissioners and providers together, commissioning in partnership with primary care</a:t>
            </a:r>
          </a:p>
          <a:p>
            <a:pPr marL="342900" indent="-342900">
              <a:buFont typeface="Arial" panose="020B0604020202020204" pitchFamily="34" charset="0"/>
              <a:buChar char="•"/>
            </a:pPr>
            <a:r>
              <a:rPr lang="en-GB" sz="2000" dirty="0">
                <a:latin typeface="Helvetica" pitchFamily="34" charset="0"/>
                <a:cs typeface="Arial" panose="020B0604020202020204" pitchFamily="34" charset="0"/>
              </a:rPr>
              <a:t>Primary care providers ( GPs, Primary Care Networks, GP Federations, community pharmacies, opticians) .</a:t>
            </a:r>
          </a:p>
          <a:p>
            <a:pPr marL="342900" indent="-342900">
              <a:buFont typeface="Arial" panose="020B0604020202020204" pitchFamily="34" charset="0"/>
              <a:buChar char="•"/>
            </a:pPr>
            <a:r>
              <a:rPr lang="en-GB" sz="2000" dirty="0">
                <a:latin typeface="Helvetica" pitchFamily="34" charset="0"/>
                <a:cs typeface="Arial" panose="020B0604020202020204" pitchFamily="34" charset="0"/>
              </a:rPr>
              <a:t>The staff working in primary care (all roles as well as leadership teams) , Voluntary and Community services and partner organisations working with primary care where it is necessary for them to understand the collective ambition of primary care in order to interface effectively with it</a:t>
            </a:r>
          </a:p>
        </p:txBody>
      </p:sp>
      <p:sp>
        <p:nvSpPr>
          <p:cNvPr id="8" name="TextBox 7"/>
          <p:cNvSpPr txBox="1"/>
          <p:nvPr/>
        </p:nvSpPr>
        <p:spPr>
          <a:xfrm>
            <a:off x="680484" y="4933507"/>
            <a:ext cx="10643190" cy="677108"/>
          </a:xfrm>
          <a:prstGeom prst="rect">
            <a:avLst/>
          </a:prstGeom>
          <a:noFill/>
        </p:spPr>
        <p:txBody>
          <a:bodyPr wrap="square" rtlCol="0">
            <a:spAutoFit/>
          </a:bodyPr>
          <a:lstStyle/>
          <a:p>
            <a:pPr algn="ctr"/>
            <a:r>
              <a:rPr lang="en-GB" sz="2000" dirty="0">
                <a:solidFill>
                  <a:schemeClr val="bg1"/>
                </a:solidFill>
                <a:latin typeface="Helvetica" pitchFamily="34" charset="0"/>
                <a:cs typeface="Arial" panose="020B0604020202020204" pitchFamily="34" charset="0"/>
              </a:rPr>
              <a:t>The ambition : that Primary Care is an equal and valued partner within our system</a:t>
            </a:r>
          </a:p>
          <a:p>
            <a:endParaRPr lang="en-GB" dirty="0"/>
          </a:p>
        </p:txBody>
      </p:sp>
    </p:spTree>
    <p:extLst>
      <p:ext uri="{BB962C8B-B14F-4D97-AF65-F5344CB8AC3E}">
        <p14:creationId xmlns:p14="http://schemas.microsoft.com/office/powerpoint/2010/main" val="2292295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0A25278-AA11-439A-9420-B0FDEB6B690B}"/>
              </a:ext>
            </a:extLst>
          </p:cNvPr>
          <p:cNvPicPr>
            <a:picLocks noChangeAspect="1"/>
          </p:cNvPicPr>
          <p:nvPr/>
        </p:nvPicPr>
        <p:blipFill>
          <a:blip r:embed="rId3"/>
          <a:stretch>
            <a:fillRect/>
          </a:stretch>
        </p:blipFill>
        <p:spPr>
          <a:xfrm>
            <a:off x="0" y="12032"/>
            <a:ext cx="12192000" cy="725424"/>
          </a:xfrm>
          <a:prstGeom prst="rect">
            <a:avLst/>
          </a:prstGeom>
        </p:spPr>
      </p:pic>
      <p:sp>
        <p:nvSpPr>
          <p:cNvPr id="5" name="TextBox 4">
            <a:extLst>
              <a:ext uri="{FF2B5EF4-FFF2-40B4-BE49-F238E27FC236}">
                <a16:creationId xmlns="" xmlns:a16="http://schemas.microsoft.com/office/drawing/2014/main" id="{59DF14C7-ECB4-4FEB-A8EC-36E952FB6502}"/>
              </a:ext>
            </a:extLst>
          </p:cNvPr>
          <p:cNvSpPr txBox="1"/>
          <p:nvPr/>
        </p:nvSpPr>
        <p:spPr>
          <a:xfrm>
            <a:off x="956569" y="737456"/>
            <a:ext cx="9987355" cy="5970865"/>
          </a:xfrm>
          <a:prstGeom prst="rect">
            <a:avLst/>
          </a:prstGeom>
          <a:noFill/>
        </p:spPr>
        <p:txBody>
          <a:bodyPr wrap="square" rtlCol="0">
            <a:spAutoFit/>
          </a:bodyPr>
          <a:lstStyle/>
          <a:p>
            <a:endParaRPr lang="en-GB" dirty="0">
              <a:latin typeface="Helvetica" pitchFamily="34" charset="0"/>
            </a:endParaRPr>
          </a:p>
          <a:p>
            <a:r>
              <a:rPr lang="en-GB" sz="1400" b="1" dirty="0">
                <a:latin typeface="Helvetica" pitchFamily="34" charset="0"/>
              </a:rPr>
              <a:t>Place delivery plans </a:t>
            </a:r>
          </a:p>
          <a:p>
            <a:pPr marL="285750" indent="-285750">
              <a:buFont typeface="Arial" panose="020B0604020202020204" pitchFamily="34" charset="0"/>
              <a:buChar char="•"/>
            </a:pPr>
            <a:r>
              <a:rPr lang="en-GB" sz="1400" dirty="0" smtClean="0">
                <a:latin typeface="Helvetica" pitchFamily="34" charset="0"/>
              </a:rPr>
              <a:t>Owned </a:t>
            </a:r>
            <a:r>
              <a:rPr lang="en-GB" sz="1400" dirty="0">
                <a:latin typeface="Helvetica" pitchFamily="34" charset="0"/>
              </a:rPr>
              <a:t>by CCGs for Primary Care </a:t>
            </a:r>
            <a:r>
              <a:rPr lang="en-GB" sz="1400" b="1" dirty="0">
                <a:latin typeface="Helvetica" pitchFamily="34" charset="0"/>
              </a:rPr>
              <a:t>/ </a:t>
            </a:r>
            <a:r>
              <a:rPr lang="en-GB" sz="1400" dirty="0">
                <a:latin typeface="Helvetica" pitchFamily="34" charset="0"/>
              </a:rPr>
              <a:t>LTP, GPFV, GP contract (including PCN DES), Locally </a:t>
            </a:r>
            <a:r>
              <a:rPr lang="en-GB" sz="1400" dirty="0" smtClean="0">
                <a:latin typeface="Helvetica" pitchFamily="34" charset="0"/>
              </a:rPr>
              <a:t>Commissioned </a:t>
            </a:r>
            <a:r>
              <a:rPr lang="en-GB" sz="1400" dirty="0">
                <a:latin typeface="Helvetica" pitchFamily="34" charset="0"/>
              </a:rPr>
              <a:t>PC services.</a:t>
            </a:r>
          </a:p>
          <a:p>
            <a:endParaRPr lang="en-GB" sz="1400" b="1" dirty="0" smtClean="0">
              <a:latin typeface="Helvetica" pitchFamily="34" charset="0"/>
            </a:endParaRPr>
          </a:p>
          <a:p>
            <a:r>
              <a:rPr lang="en-GB" sz="1400" b="1" dirty="0" smtClean="0">
                <a:latin typeface="Helvetica" pitchFamily="34" charset="0"/>
              </a:rPr>
              <a:t>NHSE/I </a:t>
            </a:r>
            <a:r>
              <a:rPr lang="en-GB" sz="1400" b="1" dirty="0">
                <a:latin typeface="Helvetica" pitchFamily="34" charset="0"/>
              </a:rPr>
              <a:t>delivery plans </a:t>
            </a:r>
          </a:p>
          <a:p>
            <a:pPr marL="285750" indent="-285750">
              <a:buFont typeface="Arial" panose="020B0604020202020204" pitchFamily="34" charset="0"/>
              <a:buChar char="•"/>
            </a:pPr>
            <a:r>
              <a:rPr lang="en-GB" sz="1400" dirty="0" smtClean="0">
                <a:latin typeface="Helvetica" pitchFamily="34" charset="0"/>
              </a:rPr>
              <a:t>Directly </a:t>
            </a:r>
            <a:r>
              <a:rPr lang="en-GB" sz="1400" dirty="0">
                <a:latin typeface="Helvetica" pitchFamily="34" charset="0"/>
              </a:rPr>
              <a:t>commissioned services from Community Pharmacy, Ophthalmic Opticians and </a:t>
            </a:r>
            <a:r>
              <a:rPr lang="en-GB" sz="1400" dirty="0" smtClean="0">
                <a:latin typeface="Helvetica" pitchFamily="34" charset="0"/>
              </a:rPr>
              <a:t>Dental</a:t>
            </a:r>
            <a:r>
              <a:rPr lang="en-GB" sz="1400" dirty="0">
                <a:latin typeface="Helvetica" pitchFamily="34" charset="0"/>
              </a:rPr>
              <a:t>. </a:t>
            </a:r>
            <a:endParaRPr lang="en-GB" sz="1400" dirty="0" smtClean="0">
              <a:latin typeface="Helvetica" pitchFamily="34" charset="0"/>
            </a:endParaRPr>
          </a:p>
          <a:p>
            <a:endParaRPr lang="en-GB" sz="1400" dirty="0">
              <a:latin typeface="Helvetica" pitchFamily="34" charset="0"/>
            </a:endParaRPr>
          </a:p>
          <a:p>
            <a:r>
              <a:rPr lang="en-GB" sz="1400" b="1" dirty="0">
                <a:latin typeface="Helvetica" pitchFamily="34" charset="0"/>
              </a:rPr>
              <a:t>ICS delivery plans </a:t>
            </a:r>
          </a:p>
          <a:p>
            <a:pPr marL="285750" indent="-285750">
              <a:buFont typeface="Arial" panose="020B0604020202020204" pitchFamily="34" charset="0"/>
              <a:buChar char="•"/>
            </a:pPr>
            <a:r>
              <a:rPr lang="en-GB" sz="1400" dirty="0" smtClean="0">
                <a:latin typeface="Helvetica" pitchFamily="34" charset="0"/>
              </a:rPr>
              <a:t>Owned </a:t>
            </a:r>
            <a:r>
              <a:rPr lang="en-GB" sz="1400" dirty="0">
                <a:latin typeface="Helvetica" pitchFamily="34" charset="0"/>
              </a:rPr>
              <a:t>by workstreams covering the ‘three key priorities’ of  Workforce, Digital and Business </a:t>
            </a:r>
            <a:r>
              <a:rPr lang="en-GB" sz="1400" dirty="0" smtClean="0">
                <a:latin typeface="Helvetica" pitchFamily="34" charset="0"/>
              </a:rPr>
              <a:t>Intelligence</a:t>
            </a:r>
            <a:r>
              <a:rPr lang="en-GB" sz="1400" dirty="0">
                <a:latin typeface="Helvetica" pitchFamily="34" charset="0"/>
              </a:rPr>
              <a:t>. </a:t>
            </a:r>
            <a:endParaRPr lang="en-GB" sz="1400" dirty="0" smtClean="0">
              <a:latin typeface="Helvetica" pitchFamily="34" charset="0"/>
            </a:endParaRPr>
          </a:p>
          <a:p>
            <a:endParaRPr lang="en-GB" sz="1400" dirty="0">
              <a:latin typeface="Helvetica" pitchFamily="34" charset="0"/>
            </a:endParaRPr>
          </a:p>
          <a:p>
            <a:r>
              <a:rPr lang="en-GB" sz="1400" b="1" dirty="0">
                <a:latin typeface="Helvetica" pitchFamily="34" charset="0"/>
              </a:rPr>
              <a:t>ICS Primary Care Programme Board </a:t>
            </a:r>
          </a:p>
          <a:p>
            <a:pPr marL="285750" indent="-285750">
              <a:buFont typeface="Arial" panose="020B0604020202020204" pitchFamily="34" charset="0"/>
              <a:buChar char="•"/>
            </a:pPr>
            <a:r>
              <a:rPr lang="en-GB" sz="1400" dirty="0" smtClean="0">
                <a:latin typeface="Helvetica" pitchFamily="34" charset="0"/>
              </a:rPr>
              <a:t>LTP </a:t>
            </a:r>
            <a:r>
              <a:rPr lang="en-GB" sz="1400" dirty="0">
                <a:latin typeface="Helvetica" pitchFamily="34" charset="0"/>
              </a:rPr>
              <a:t>deliverables monitoring captures progress with delivery of national requirements across </a:t>
            </a:r>
            <a:r>
              <a:rPr lang="en-GB" sz="1400" dirty="0" smtClean="0">
                <a:latin typeface="Helvetica" pitchFamily="34" charset="0"/>
              </a:rPr>
              <a:t>NHSE/I</a:t>
            </a:r>
            <a:r>
              <a:rPr lang="en-GB" sz="1400" dirty="0">
                <a:latin typeface="Helvetica" pitchFamily="34" charset="0"/>
              </a:rPr>
              <a:t>, CCGs </a:t>
            </a:r>
            <a:r>
              <a:rPr lang="en-GB" sz="1400" dirty="0" smtClean="0">
                <a:latin typeface="Helvetica" pitchFamily="34" charset="0"/>
              </a:rPr>
              <a:t>and Providers (Updated </a:t>
            </a:r>
            <a:r>
              <a:rPr lang="en-GB" sz="1400" dirty="0">
                <a:latin typeface="Helvetica" pitchFamily="34" charset="0"/>
              </a:rPr>
              <a:t>post-Covid-19 with revised timescales and outcomes).    	</a:t>
            </a:r>
            <a:endParaRPr lang="en-GB" sz="1400" dirty="0" smtClean="0">
              <a:latin typeface="Helvetica" pitchFamily="34" charset="0"/>
            </a:endParaRPr>
          </a:p>
          <a:p>
            <a:pPr marL="285750" indent="-285750">
              <a:buFont typeface="Arial" panose="020B0604020202020204" pitchFamily="34" charset="0"/>
              <a:buChar char="•"/>
            </a:pPr>
            <a:r>
              <a:rPr lang="en-GB" sz="1400" dirty="0" smtClean="0">
                <a:latin typeface="Helvetica" pitchFamily="34" charset="0"/>
              </a:rPr>
              <a:t>Managed </a:t>
            </a:r>
            <a:r>
              <a:rPr lang="en-GB" sz="1400" dirty="0">
                <a:latin typeface="Helvetica" pitchFamily="34" charset="0"/>
              </a:rPr>
              <a:t>by NHSEI Primary Care Team, updated by lead organisation (</a:t>
            </a:r>
            <a:r>
              <a:rPr lang="en-GB" sz="1400" dirty="0" err="1">
                <a:latin typeface="Helvetica" pitchFamily="34" charset="0"/>
              </a:rPr>
              <a:t>eg</a:t>
            </a:r>
            <a:r>
              <a:rPr lang="en-GB" sz="1400" dirty="0">
                <a:latin typeface="Helvetica" pitchFamily="34" charset="0"/>
              </a:rPr>
              <a:t>. CCGs for GP, NHSEI </a:t>
            </a:r>
            <a:r>
              <a:rPr lang="en-GB" sz="1400" dirty="0" smtClean="0">
                <a:latin typeface="Helvetica" pitchFamily="34" charset="0"/>
              </a:rPr>
              <a:t>for </a:t>
            </a:r>
            <a:r>
              <a:rPr lang="en-GB" sz="1400" dirty="0">
                <a:latin typeface="Helvetica" pitchFamily="34" charset="0"/>
              </a:rPr>
              <a:t>Pharmacy/eyecare </a:t>
            </a:r>
            <a:r>
              <a:rPr lang="en-GB" sz="1400" dirty="0" err="1">
                <a:latin typeface="Helvetica" pitchFamily="34" charset="0"/>
              </a:rPr>
              <a:t>etc</a:t>
            </a:r>
            <a:r>
              <a:rPr lang="en-GB" sz="1400" dirty="0" smtClean="0">
                <a:latin typeface="Helvetica" pitchFamily="34" charset="0"/>
              </a:rPr>
              <a:t>)</a:t>
            </a:r>
          </a:p>
          <a:p>
            <a:pPr marL="285750" indent="-285750">
              <a:buFont typeface="Arial" panose="020B0604020202020204" pitchFamily="34" charset="0"/>
              <a:buChar char="•"/>
            </a:pPr>
            <a:r>
              <a:rPr lang="en-GB" sz="1400" dirty="0" err="1" smtClean="0">
                <a:latin typeface="Helvetica" pitchFamily="34" charset="0"/>
              </a:rPr>
              <a:t>ToR</a:t>
            </a:r>
            <a:r>
              <a:rPr lang="en-GB" sz="1400" dirty="0" smtClean="0">
                <a:latin typeface="Helvetica" pitchFamily="34" charset="0"/>
              </a:rPr>
              <a:t> </a:t>
            </a:r>
            <a:r>
              <a:rPr lang="en-GB" sz="1400" dirty="0">
                <a:latin typeface="Helvetica" pitchFamily="34" charset="0"/>
              </a:rPr>
              <a:t>2020/21 refresh to ensure membership enables appropriate oversight, governance and </a:t>
            </a:r>
            <a:r>
              <a:rPr lang="en-GB" sz="1400" dirty="0" smtClean="0">
                <a:latin typeface="Helvetica" pitchFamily="34" charset="0"/>
              </a:rPr>
              <a:t>delivery </a:t>
            </a:r>
            <a:r>
              <a:rPr lang="en-GB" sz="1400" dirty="0">
                <a:latin typeface="Helvetica" pitchFamily="34" charset="0"/>
              </a:rPr>
              <a:t>of the High Level Outcomes and adherence to the Principles and ways of working set out </a:t>
            </a:r>
            <a:r>
              <a:rPr lang="en-GB" sz="1400" dirty="0" smtClean="0">
                <a:latin typeface="Helvetica" pitchFamily="34" charset="0"/>
              </a:rPr>
              <a:t>in </a:t>
            </a:r>
            <a:r>
              <a:rPr lang="en-GB" sz="1400" dirty="0">
                <a:latin typeface="Helvetica" pitchFamily="34" charset="0"/>
              </a:rPr>
              <a:t>this strategy. </a:t>
            </a:r>
            <a:endParaRPr lang="en-GB" sz="1400" dirty="0" smtClean="0">
              <a:latin typeface="Helvetica" pitchFamily="34" charset="0"/>
            </a:endParaRPr>
          </a:p>
          <a:p>
            <a:endParaRPr lang="en-GB" sz="1400" dirty="0">
              <a:latin typeface="Helvetica" pitchFamily="34" charset="0"/>
            </a:endParaRPr>
          </a:p>
          <a:p>
            <a:r>
              <a:rPr lang="en-GB" sz="1400" b="1" dirty="0">
                <a:latin typeface="Helvetica" pitchFamily="34" charset="0"/>
              </a:rPr>
              <a:t>Patient Representative Groups </a:t>
            </a:r>
          </a:p>
          <a:p>
            <a:pPr marL="285750" indent="-285750">
              <a:buFont typeface="Arial" panose="020B0604020202020204" pitchFamily="34" charset="0"/>
              <a:buChar char="•"/>
            </a:pPr>
            <a:r>
              <a:rPr lang="en-GB" sz="1400" dirty="0" smtClean="0">
                <a:latin typeface="Helvetica" pitchFamily="34" charset="0"/>
              </a:rPr>
              <a:t>Being </a:t>
            </a:r>
            <a:r>
              <a:rPr lang="en-GB" sz="1400" dirty="0">
                <a:latin typeface="Helvetica" pitchFamily="34" charset="0"/>
              </a:rPr>
              <a:t>restored to PCNs/GPs. </a:t>
            </a:r>
            <a:endParaRPr lang="en-GB" sz="1400" dirty="0" smtClean="0">
              <a:latin typeface="Helvetica" pitchFamily="34" charset="0"/>
            </a:endParaRPr>
          </a:p>
          <a:p>
            <a:endParaRPr lang="en-GB" sz="1400" b="1" dirty="0">
              <a:latin typeface="Helvetica" pitchFamily="34" charset="0"/>
            </a:endParaRPr>
          </a:p>
          <a:p>
            <a:r>
              <a:rPr lang="en-GB" sz="1400" b="1" dirty="0">
                <a:latin typeface="Helvetica" pitchFamily="34" charset="0"/>
              </a:rPr>
              <a:t>SHAPE tool SYB</a:t>
            </a:r>
          </a:p>
          <a:p>
            <a:pPr marL="285750" indent="-285750">
              <a:buFont typeface="Arial" panose="020B0604020202020204" pitchFamily="34" charset="0"/>
              <a:buChar char="•"/>
            </a:pPr>
            <a:r>
              <a:rPr lang="en-GB" sz="1400" dirty="0" smtClean="0">
                <a:latin typeface="Helvetica" pitchFamily="34" charset="0"/>
              </a:rPr>
              <a:t>Visual </a:t>
            </a:r>
            <a:r>
              <a:rPr lang="en-GB" sz="1400" dirty="0">
                <a:latin typeface="Helvetica" pitchFamily="34" charset="0"/>
              </a:rPr>
              <a:t>representation of services and workforce developing across PCN footprints, including GPs, </a:t>
            </a:r>
            <a:r>
              <a:rPr lang="en-GB" sz="1400" dirty="0" smtClean="0">
                <a:latin typeface="Helvetica" pitchFamily="34" charset="0"/>
              </a:rPr>
              <a:t>Community </a:t>
            </a:r>
            <a:r>
              <a:rPr lang="en-GB" sz="1400" dirty="0">
                <a:latin typeface="Helvetica" pitchFamily="34" charset="0"/>
              </a:rPr>
              <a:t>Pharmacy. Developing workforce data , building second stage template which will </a:t>
            </a:r>
            <a:r>
              <a:rPr lang="en-GB" sz="1400" dirty="0" smtClean="0">
                <a:latin typeface="Helvetica" pitchFamily="34" charset="0"/>
              </a:rPr>
              <a:t>include </a:t>
            </a:r>
            <a:r>
              <a:rPr lang="en-GB" sz="1400" dirty="0">
                <a:latin typeface="Helvetica" pitchFamily="34" charset="0"/>
              </a:rPr>
              <a:t>‘new roles/ARRS’ and enhanced services described in GP PCN Directed Enhanced 	Service and CCG Locally Commissioned Services.   </a:t>
            </a:r>
          </a:p>
          <a:p>
            <a:r>
              <a:rPr lang="en-GB" sz="1400" dirty="0">
                <a:latin typeface="Helvetica" pitchFamily="34" charset="0"/>
              </a:rPr>
              <a:t>	</a:t>
            </a:r>
          </a:p>
          <a:p>
            <a:endParaRPr lang="en-GB" sz="1400" i="1" dirty="0">
              <a:solidFill>
                <a:srgbClr val="FF0000"/>
              </a:solidFill>
              <a:latin typeface="Helvetica" pitchFamily="34" charset="0"/>
            </a:endParaRPr>
          </a:p>
        </p:txBody>
      </p:sp>
      <p:sp>
        <p:nvSpPr>
          <p:cNvPr id="6" name="TextBox 5">
            <a:extLst>
              <a:ext uri="{FF2B5EF4-FFF2-40B4-BE49-F238E27FC236}">
                <a16:creationId xmlns="" xmlns:a16="http://schemas.microsoft.com/office/drawing/2014/main" id="{2591B162-9DA8-4F7B-8BA2-1192CA1CCE64}"/>
              </a:ext>
            </a:extLst>
          </p:cNvPr>
          <p:cNvSpPr txBox="1"/>
          <p:nvPr/>
        </p:nvSpPr>
        <p:spPr>
          <a:xfrm>
            <a:off x="274724" y="113134"/>
            <a:ext cx="6240101" cy="523220"/>
          </a:xfrm>
          <a:prstGeom prst="rect">
            <a:avLst/>
          </a:prstGeom>
          <a:noFill/>
        </p:spPr>
        <p:txBody>
          <a:bodyPr wrap="square" rtlCol="0">
            <a:spAutoFit/>
          </a:bodyPr>
          <a:lstStyle/>
          <a:p>
            <a:r>
              <a:rPr lang="en-GB" sz="2800" dirty="0">
                <a:solidFill>
                  <a:schemeClr val="bg1"/>
                </a:solidFill>
                <a:latin typeface="Helvetica" pitchFamily="34" charset="0"/>
              </a:rPr>
              <a:t>How do we know we’re on track?</a:t>
            </a:r>
          </a:p>
        </p:txBody>
      </p:sp>
    </p:spTree>
    <p:extLst>
      <p:ext uri="{BB962C8B-B14F-4D97-AF65-F5344CB8AC3E}">
        <p14:creationId xmlns:p14="http://schemas.microsoft.com/office/powerpoint/2010/main" val="2978604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88863" y="3847723"/>
            <a:ext cx="4879818" cy="2915216"/>
          </a:xfrm>
          <a:prstGeom prst="rect">
            <a:avLst/>
          </a:prstGeom>
          <a:solidFill>
            <a:srgbClr val="604A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706986" y="5332491"/>
            <a:ext cx="4209862" cy="1430448"/>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706986" y="3847723"/>
            <a:ext cx="4209862" cy="13761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26749" y="850595"/>
            <a:ext cx="4262721" cy="2720987"/>
          </a:xfrm>
          <a:prstGeom prst="rect">
            <a:avLst/>
          </a:prstGeom>
          <a:solidFill>
            <a:srgbClr val="7C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 xmlns:a16="http://schemas.microsoft.com/office/drawing/2014/main" id="{69A9F3BC-ADC5-40F6-A9D5-9E23B4F87EBE}"/>
              </a:ext>
            </a:extLst>
          </p:cNvPr>
          <p:cNvPicPr>
            <a:picLocks noChangeAspect="1"/>
          </p:cNvPicPr>
          <p:nvPr/>
        </p:nvPicPr>
        <p:blipFill>
          <a:blip r:embed="rId3"/>
          <a:stretch>
            <a:fillRect/>
          </a:stretch>
        </p:blipFill>
        <p:spPr>
          <a:xfrm>
            <a:off x="0" y="0"/>
            <a:ext cx="12192000" cy="725424"/>
          </a:xfrm>
          <a:prstGeom prst="rect">
            <a:avLst/>
          </a:prstGeom>
        </p:spPr>
      </p:pic>
      <p:sp>
        <p:nvSpPr>
          <p:cNvPr id="2" name="TextBox 1">
            <a:extLst>
              <a:ext uri="{FF2B5EF4-FFF2-40B4-BE49-F238E27FC236}">
                <a16:creationId xmlns="" xmlns:a16="http://schemas.microsoft.com/office/drawing/2014/main" id="{2CF29D30-B3ED-4083-BDB8-9525AABDCCEE}"/>
              </a:ext>
            </a:extLst>
          </p:cNvPr>
          <p:cNvSpPr txBox="1"/>
          <p:nvPr/>
        </p:nvSpPr>
        <p:spPr>
          <a:xfrm>
            <a:off x="5960479" y="1200000"/>
            <a:ext cx="4405891" cy="369332"/>
          </a:xfrm>
          <a:prstGeom prst="rect">
            <a:avLst/>
          </a:prstGeom>
          <a:noFill/>
        </p:spPr>
        <p:txBody>
          <a:bodyPr wrap="square" rtlCol="0">
            <a:spAutoFit/>
          </a:bodyPr>
          <a:lstStyle/>
          <a:p>
            <a:endParaRPr lang="en-GB" dirty="0"/>
          </a:p>
        </p:txBody>
      </p:sp>
      <p:sp>
        <p:nvSpPr>
          <p:cNvPr id="10" name="TextBox 9">
            <a:extLst>
              <a:ext uri="{FF2B5EF4-FFF2-40B4-BE49-F238E27FC236}">
                <a16:creationId xmlns="" xmlns:a16="http://schemas.microsoft.com/office/drawing/2014/main" id="{52462C70-4DE8-49CC-A32D-DC6F7DC5D742}"/>
              </a:ext>
            </a:extLst>
          </p:cNvPr>
          <p:cNvSpPr txBox="1"/>
          <p:nvPr/>
        </p:nvSpPr>
        <p:spPr>
          <a:xfrm>
            <a:off x="139658" y="131593"/>
            <a:ext cx="5820071" cy="523220"/>
          </a:xfrm>
          <a:prstGeom prst="rect">
            <a:avLst/>
          </a:prstGeom>
          <a:noFill/>
        </p:spPr>
        <p:txBody>
          <a:bodyPr wrap="square" rtlCol="0">
            <a:spAutoFit/>
          </a:bodyPr>
          <a:lstStyle/>
          <a:p>
            <a:r>
              <a:rPr lang="en-GB" sz="2800" dirty="0">
                <a:solidFill>
                  <a:schemeClr val="bg1"/>
                </a:solidFill>
                <a:latin typeface="Helvetica" pitchFamily="34" charset="0"/>
              </a:rPr>
              <a:t>Our commitment to work together </a:t>
            </a:r>
          </a:p>
        </p:txBody>
      </p:sp>
      <p:sp>
        <p:nvSpPr>
          <p:cNvPr id="12" name="TextBox 11">
            <a:extLst>
              <a:ext uri="{FF2B5EF4-FFF2-40B4-BE49-F238E27FC236}">
                <a16:creationId xmlns="" xmlns:a16="http://schemas.microsoft.com/office/drawing/2014/main" id="{863B7DCD-42C4-4413-ACBD-BFD151F9E9F0}"/>
              </a:ext>
            </a:extLst>
          </p:cNvPr>
          <p:cNvSpPr txBox="1"/>
          <p:nvPr/>
        </p:nvSpPr>
        <p:spPr>
          <a:xfrm>
            <a:off x="324796" y="3743695"/>
            <a:ext cx="2088795" cy="2462213"/>
          </a:xfrm>
          <a:prstGeom prst="rect">
            <a:avLst/>
          </a:prstGeom>
          <a:noFill/>
        </p:spPr>
        <p:txBody>
          <a:bodyPr wrap="square" rtlCol="0">
            <a:spAutoFit/>
          </a:bodyPr>
          <a:lstStyle/>
          <a:p>
            <a:r>
              <a:rPr lang="en-GB" sz="1400" b="1" dirty="0">
                <a:latin typeface="Helvetica" pitchFamily="34" charset="0"/>
              </a:rPr>
              <a:t>There are a range of groups where partners come together to collaborate at a system level, giving both space and focus for partnership working between NHS, Local Authority and key stakeholders </a:t>
            </a:r>
          </a:p>
        </p:txBody>
      </p:sp>
      <p:sp>
        <p:nvSpPr>
          <p:cNvPr id="13" name="TextBox 12">
            <a:extLst>
              <a:ext uri="{FF2B5EF4-FFF2-40B4-BE49-F238E27FC236}">
                <a16:creationId xmlns="" xmlns:a16="http://schemas.microsoft.com/office/drawing/2014/main" id="{AF46991D-8343-4DA7-8FA6-515D81236E32}"/>
              </a:ext>
            </a:extLst>
          </p:cNvPr>
          <p:cNvSpPr txBox="1"/>
          <p:nvPr/>
        </p:nvSpPr>
        <p:spPr>
          <a:xfrm>
            <a:off x="4389470" y="831940"/>
            <a:ext cx="7696200" cy="2954655"/>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Helvetica" pitchFamily="34" charset="0"/>
              </a:rPr>
              <a:t>SYB ICS published its strategic plan in September 2019. Within that document our five Places are recognised as having plans which set out what local partners want to achieve.   </a:t>
            </a:r>
          </a:p>
          <a:p>
            <a:pPr marL="285750" indent="-285750">
              <a:buFont typeface="Arial" panose="020B0604020202020204" pitchFamily="34" charset="0"/>
              <a:buChar char="•"/>
            </a:pPr>
            <a:r>
              <a:rPr lang="en-GB" sz="1400" dirty="0">
                <a:latin typeface="Helvetica" pitchFamily="34" charset="0"/>
              </a:rPr>
              <a:t>Each has plans for transforming care out of hospital and across primary and community care. They include the further development of Primary Care Networks and explore the role of Federations and the opportunity for delivering primary care ‘at scale’.</a:t>
            </a:r>
          </a:p>
          <a:p>
            <a:pPr marL="285750" indent="-285750">
              <a:buFont typeface="Arial" panose="020B0604020202020204" pitchFamily="34" charset="0"/>
              <a:buChar char="•"/>
            </a:pPr>
            <a:r>
              <a:rPr lang="en-GB" sz="1400" dirty="0">
                <a:latin typeface="Helvetica" pitchFamily="34" charset="0"/>
              </a:rPr>
              <a:t>Strong collaboration between CCGs, PCNs and Federations has resulted in creating efficiencies in the delivery of primary care services and avoiding duplication.</a:t>
            </a:r>
          </a:p>
          <a:p>
            <a:pPr marL="285750" indent="-285750">
              <a:buFont typeface="Arial" panose="020B0604020202020204" pitchFamily="34" charset="0"/>
              <a:buChar char="•"/>
            </a:pPr>
            <a:r>
              <a:rPr lang="en-GB" sz="1400" dirty="0">
                <a:latin typeface="Helvetica" pitchFamily="34" charset="0"/>
              </a:rPr>
              <a:t>Our recent experience of Covid-19 reinforced the role of PCNs and Federations across Place, linking in to ICS infrastructure, giving practices the space to focus on delivery for local populations and communities</a:t>
            </a:r>
          </a:p>
          <a:p>
            <a:pPr marL="285750" indent="-285750">
              <a:buFont typeface="Arial" panose="020B0604020202020204" pitchFamily="34" charset="0"/>
              <a:buChar char="•"/>
            </a:pPr>
            <a:r>
              <a:rPr lang="en-GB" sz="1400" dirty="0">
                <a:latin typeface="Helvetica" pitchFamily="34" charset="0"/>
              </a:rPr>
              <a:t>The role of community pharmacy, electronic repeat dispensing and remote consulting has begun to transform the interface between the public and primary care. </a:t>
            </a:r>
          </a:p>
          <a:p>
            <a:r>
              <a:rPr lang="en-GB" dirty="0"/>
              <a:t> </a:t>
            </a:r>
          </a:p>
        </p:txBody>
      </p:sp>
      <p:sp>
        <p:nvSpPr>
          <p:cNvPr id="7" name="TextBox 6"/>
          <p:cNvSpPr txBox="1"/>
          <p:nvPr/>
        </p:nvSpPr>
        <p:spPr>
          <a:xfrm>
            <a:off x="244549" y="886807"/>
            <a:ext cx="3944679" cy="2893100"/>
          </a:xfrm>
          <a:prstGeom prst="rect">
            <a:avLst/>
          </a:prstGeom>
          <a:noFill/>
        </p:spPr>
        <p:txBody>
          <a:bodyPr wrap="square" rtlCol="0">
            <a:spAutoFit/>
          </a:bodyPr>
          <a:lstStyle/>
          <a:p>
            <a:r>
              <a:rPr lang="en-GB" sz="1600" dirty="0">
                <a:solidFill>
                  <a:schemeClr val="bg1"/>
                </a:solidFill>
                <a:latin typeface="Helvetica" pitchFamily="34" charset="0"/>
              </a:rPr>
              <a:t>“Our thinking starts with where people live, in their neighbourhoods, focusing on people staying well.  We want to introduce new services, improve coordination between those that exist, support people who are most at risk and adapt our workforce so that we are better at meeting peoples needs” </a:t>
            </a:r>
          </a:p>
          <a:p>
            <a:pPr algn="ctr"/>
            <a:endParaRPr lang="en-GB" dirty="0">
              <a:solidFill>
                <a:schemeClr val="bg1"/>
              </a:solidFill>
            </a:endParaRPr>
          </a:p>
          <a:p>
            <a:pPr algn="ctr"/>
            <a:r>
              <a:rPr lang="en-GB" sz="1200" i="1" dirty="0">
                <a:solidFill>
                  <a:schemeClr val="bg1"/>
                </a:solidFill>
                <a:latin typeface="Helvetica" pitchFamily="34" charset="0"/>
              </a:rPr>
              <a:t>South Yorkshire &amp; Bassetlaw Sustainability and Transformation Plan October 2016</a:t>
            </a:r>
          </a:p>
          <a:p>
            <a:endParaRPr lang="en-GB" sz="1200" dirty="0">
              <a:solidFill>
                <a:schemeClr val="bg1"/>
              </a:solidFill>
              <a:latin typeface="Helvetica" pitchFamily="34" charset="0"/>
            </a:endParaRPr>
          </a:p>
        </p:txBody>
      </p:sp>
      <p:sp>
        <p:nvSpPr>
          <p:cNvPr id="9" name="TextBox 8"/>
          <p:cNvSpPr txBox="1"/>
          <p:nvPr/>
        </p:nvSpPr>
        <p:spPr>
          <a:xfrm>
            <a:off x="2706986" y="3854411"/>
            <a:ext cx="4209862" cy="3108543"/>
          </a:xfrm>
          <a:prstGeom prst="rect">
            <a:avLst/>
          </a:prstGeom>
          <a:noFill/>
        </p:spPr>
        <p:txBody>
          <a:bodyPr wrap="square" rtlCol="0">
            <a:spAutoFit/>
          </a:bodyPr>
          <a:lstStyle/>
          <a:p>
            <a:pPr algn="ctr"/>
            <a:r>
              <a:rPr lang="en-GB" sz="1400" b="1" dirty="0">
                <a:latin typeface="Helvetica" pitchFamily="34" charset="0"/>
              </a:rPr>
              <a:t>“Our vision is for everyone in South Yorkshire &amp; Bassetlaw to have the best possible start in life, with support to be healthy and live well , for longer” </a:t>
            </a:r>
          </a:p>
          <a:p>
            <a:pPr algn="ctr"/>
            <a:r>
              <a:rPr lang="en-GB" sz="1400" i="1" dirty="0">
                <a:latin typeface="Helvetica" pitchFamily="34" charset="0"/>
              </a:rPr>
              <a:t>South Yorkshire &amp; Bassetlaw Integrated Care System  September 2019 </a:t>
            </a:r>
          </a:p>
          <a:p>
            <a:pPr algn="ctr"/>
            <a:endParaRPr lang="en-GB" sz="1400" i="1" dirty="0">
              <a:latin typeface="Helvetica" pitchFamily="34" charset="0"/>
            </a:endParaRPr>
          </a:p>
          <a:p>
            <a:pPr algn="ctr"/>
            <a:r>
              <a:rPr lang="en-GB" sz="1400" dirty="0">
                <a:latin typeface="Helvetica" pitchFamily="34" charset="0"/>
              </a:rPr>
              <a:t>Four Themes  </a:t>
            </a:r>
          </a:p>
          <a:p>
            <a:pPr marL="285750" indent="-285750">
              <a:buFont typeface="Arial" panose="020B0604020202020204" pitchFamily="34" charset="0"/>
              <a:buChar char="•"/>
            </a:pPr>
            <a:r>
              <a:rPr lang="en-GB" sz="1400" dirty="0">
                <a:latin typeface="Helvetica" pitchFamily="34" charset="0"/>
              </a:rPr>
              <a:t>Developing a population health system </a:t>
            </a:r>
          </a:p>
          <a:p>
            <a:pPr marL="285750" indent="-285750">
              <a:buFont typeface="Arial" panose="020B0604020202020204" pitchFamily="34" charset="0"/>
              <a:buChar char="•"/>
            </a:pPr>
            <a:r>
              <a:rPr lang="en-GB" sz="1400" dirty="0">
                <a:latin typeface="Helvetica" pitchFamily="34" charset="0"/>
              </a:rPr>
              <a:t>Strengthening our foundations </a:t>
            </a:r>
          </a:p>
          <a:p>
            <a:pPr marL="285750" indent="-285750">
              <a:buFont typeface="Arial" panose="020B0604020202020204" pitchFamily="34" charset="0"/>
              <a:buChar char="•"/>
            </a:pPr>
            <a:r>
              <a:rPr lang="en-GB" sz="1400" dirty="0">
                <a:latin typeface="Helvetica" pitchFamily="34" charset="0"/>
              </a:rPr>
              <a:t>Building a sustainable health and care system</a:t>
            </a:r>
          </a:p>
          <a:p>
            <a:pPr marL="285750" indent="-285750">
              <a:buFont typeface="Arial" panose="020B0604020202020204" pitchFamily="34" charset="0"/>
              <a:buChar char="•"/>
            </a:pPr>
            <a:r>
              <a:rPr lang="en-GB" sz="1400" dirty="0">
                <a:latin typeface="Helvetica" pitchFamily="34" charset="0"/>
              </a:rPr>
              <a:t>Broadening and strengthening our partnerships to increase our opportunity</a:t>
            </a:r>
          </a:p>
          <a:p>
            <a:endParaRPr lang="en-GB" sz="1400" dirty="0">
              <a:latin typeface="Helvetica" pitchFamily="34" charset="0"/>
            </a:endParaRPr>
          </a:p>
        </p:txBody>
      </p:sp>
      <p:sp>
        <p:nvSpPr>
          <p:cNvPr id="16" name="TextBox 15"/>
          <p:cNvSpPr txBox="1"/>
          <p:nvPr/>
        </p:nvSpPr>
        <p:spPr>
          <a:xfrm>
            <a:off x="7179398" y="3920562"/>
            <a:ext cx="4789283" cy="2677656"/>
          </a:xfrm>
          <a:prstGeom prst="rect">
            <a:avLst/>
          </a:prstGeom>
          <a:noFill/>
        </p:spPr>
        <p:txBody>
          <a:bodyPr wrap="square" rtlCol="0">
            <a:spAutoFit/>
          </a:bodyPr>
          <a:lstStyle/>
          <a:p>
            <a:r>
              <a:rPr lang="en-GB" sz="1400" b="1" dirty="0">
                <a:solidFill>
                  <a:schemeClr val="bg1"/>
                </a:solidFill>
                <a:latin typeface="Helvetica" pitchFamily="34" charset="0"/>
              </a:rPr>
              <a:t>Guiding Principles </a:t>
            </a:r>
            <a:r>
              <a:rPr lang="en-GB" sz="1400" i="1" dirty="0">
                <a:solidFill>
                  <a:schemeClr val="bg1"/>
                </a:solidFill>
                <a:latin typeface="Helvetica" pitchFamily="34" charset="0"/>
              </a:rPr>
              <a:t>SYB ICS September 2019</a:t>
            </a:r>
            <a:r>
              <a:rPr lang="en-GB" sz="1400" dirty="0">
                <a:solidFill>
                  <a:schemeClr val="bg1"/>
                </a:solidFill>
                <a:latin typeface="Helvetica" pitchFamily="34" charset="0"/>
              </a:rPr>
              <a:t> </a:t>
            </a:r>
          </a:p>
          <a:p>
            <a:endParaRPr lang="en-GB" sz="1400" b="1" dirty="0">
              <a:solidFill>
                <a:schemeClr val="bg1"/>
              </a:solidFill>
              <a:latin typeface="Helvetica" pitchFamily="34" charset="0"/>
            </a:endParaRPr>
          </a:p>
          <a:p>
            <a:pPr marL="285750" indent="-285750">
              <a:buFont typeface="Arial" panose="020B0604020202020204" pitchFamily="34" charset="0"/>
              <a:buChar char="•"/>
            </a:pPr>
            <a:r>
              <a:rPr lang="en-GB" sz="1400" b="1" dirty="0">
                <a:solidFill>
                  <a:schemeClr val="bg1"/>
                </a:solidFill>
                <a:latin typeface="Helvetica" pitchFamily="34" charset="0"/>
              </a:rPr>
              <a:t>Ambitious for our citizens, patients and staff .</a:t>
            </a:r>
          </a:p>
          <a:p>
            <a:pPr marL="285750" indent="-285750">
              <a:buFont typeface="Arial" panose="020B0604020202020204" pitchFamily="34" charset="0"/>
              <a:buChar char="•"/>
            </a:pPr>
            <a:r>
              <a:rPr lang="en-GB" sz="1400" b="1" dirty="0">
                <a:solidFill>
                  <a:schemeClr val="bg1"/>
                </a:solidFill>
                <a:latin typeface="Helvetica" pitchFamily="34" charset="0"/>
              </a:rPr>
              <a:t>Building constructive relationships with partner organisations, groups and communities.</a:t>
            </a:r>
          </a:p>
          <a:p>
            <a:pPr marL="285750" indent="-285750">
              <a:buFont typeface="Arial" panose="020B0604020202020204" pitchFamily="34" charset="0"/>
              <a:buChar char="•"/>
            </a:pPr>
            <a:r>
              <a:rPr lang="en-GB" sz="1400" b="1" dirty="0">
                <a:solidFill>
                  <a:schemeClr val="bg1"/>
                </a:solidFill>
                <a:latin typeface="Helvetica" pitchFamily="34" charset="0"/>
              </a:rPr>
              <a:t>Do work once and avoid duplication, making best use of our resources. </a:t>
            </a:r>
          </a:p>
          <a:p>
            <a:pPr marL="285750" indent="-285750">
              <a:buFont typeface="Arial" panose="020B0604020202020204" pitchFamily="34" charset="0"/>
              <a:buChar char="•"/>
            </a:pPr>
            <a:r>
              <a:rPr lang="en-GB" sz="1400" b="1" dirty="0">
                <a:solidFill>
                  <a:schemeClr val="bg1"/>
                </a:solidFill>
                <a:latin typeface="Helvetica" pitchFamily="34" charset="0"/>
              </a:rPr>
              <a:t>Our work and actions will take place at the most appropriate level and be as local as possible.</a:t>
            </a:r>
          </a:p>
          <a:p>
            <a:pPr marL="285750" indent="-285750">
              <a:buFont typeface="Arial" panose="020B0604020202020204" pitchFamily="34" charset="0"/>
              <a:buChar char="•"/>
            </a:pPr>
            <a:r>
              <a:rPr lang="en-GB" sz="1400" b="1" dirty="0">
                <a:solidFill>
                  <a:schemeClr val="bg1"/>
                </a:solidFill>
                <a:latin typeface="Helvetica" pitchFamily="34" charset="0"/>
              </a:rPr>
              <a:t>No Place will be worse of as a result of our shared action.</a:t>
            </a:r>
          </a:p>
          <a:p>
            <a:endParaRPr lang="en-GB" sz="1400" dirty="0">
              <a:latin typeface="Helvetica" pitchFamily="34" charset="0"/>
            </a:endParaRPr>
          </a:p>
        </p:txBody>
      </p:sp>
    </p:spTree>
    <p:extLst>
      <p:ext uri="{BB962C8B-B14F-4D97-AF65-F5344CB8AC3E}">
        <p14:creationId xmlns:p14="http://schemas.microsoft.com/office/powerpoint/2010/main" val="373021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ABE7F56-704E-4747-BBE2-59CF205CC6C3}"/>
              </a:ext>
            </a:extLst>
          </p:cNvPr>
          <p:cNvPicPr>
            <a:picLocks noChangeAspect="1"/>
          </p:cNvPicPr>
          <p:nvPr/>
        </p:nvPicPr>
        <p:blipFill>
          <a:blip r:embed="rId3"/>
          <a:stretch>
            <a:fillRect/>
          </a:stretch>
        </p:blipFill>
        <p:spPr>
          <a:xfrm>
            <a:off x="2020652" y="2562211"/>
            <a:ext cx="1243692" cy="188992"/>
          </a:xfrm>
          <a:prstGeom prst="rect">
            <a:avLst/>
          </a:prstGeom>
        </p:spPr>
      </p:pic>
      <p:pic>
        <p:nvPicPr>
          <p:cNvPr id="4" name="Picture 3">
            <a:extLst>
              <a:ext uri="{FF2B5EF4-FFF2-40B4-BE49-F238E27FC236}">
                <a16:creationId xmlns="" xmlns:a16="http://schemas.microsoft.com/office/drawing/2014/main" id="{D01E8E80-518A-4B12-B9DA-9C550B1B93F8}"/>
              </a:ext>
            </a:extLst>
          </p:cNvPr>
          <p:cNvPicPr>
            <a:picLocks noChangeAspect="1"/>
          </p:cNvPicPr>
          <p:nvPr/>
        </p:nvPicPr>
        <p:blipFill>
          <a:blip r:embed="rId4"/>
          <a:stretch>
            <a:fillRect/>
          </a:stretch>
        </p:blipFill>
        <p:spPr>
          <a:xfrm>
            <a:off x="0" y="-21477"/>
            <a:ext cx="12192000" cy="746706"/>
          </a:xfrm>
          <a:prstGeom prst="rect">
            <a:avLst/>
          </a:prstGeom>
        </p:spPr>
      </p:pic>
      <p:sp>
        <p:nvSpPr>
          <p:cNvPr id="3" name="Content Placeholder 2">
            <a:extLst>
              <a:ext uri="{FF2B5EF4-FFF2-40B4-BE49-F238E27FC236}">
                <a16:creationId xmlns="" xmlns:a16="http://schemas.microsoft.com/office/drawing/2014/main" id="{CBC160DA-E8D6-479D-981C-7DDC5FD50AF5}"/>
              </a:ext>
            </a:extLst>
          </p:cNvPr>
          <p:cNvSpPr>
            <a:spLocks noGrp="1"/>
          </p:cNvSpPr>
          <p:nvPr>
            <p:ph idx="1"/>
          </p:nvPr>
        </p:nvSpPr>
        <p:spPr>
          <a:xfrm>
            <a:off x="362796" y="805584"/>
            <a:ext cx="11466407" cy="6058125"/>
          </a:xfrm>
        </p:spPr>
        <p:txBody>
          <a:bodyPr>
            <a:normAutofit fontScale="85000" lnSpcReduction="20000"/>
          </a:bodyPr>
          <a:lstStyle/>
          <a:p>
            <a:pPr>
              <a:lnSpc>
                <a:spcPct val="120000"/>
              </a:lnSpc>
              <a:spcBef>
                <a:spcPts val="0"/>
              </a:spcBef>
            </a:pPr>
            <a:r>
              <a:rPr lang="en-GB" sz="1500" dirty="0">
                <a:latin typeface="Helvetica" pitchFamily="34" charset="0"/>
              </a:rPr>
              <a:t>It is necessary to have a strategic plan against which the development of sustainable primary care across South Yorkshire and Bassetlaw takes place so that enabling support can be co-ordinated and that primary care organisations are aware of the type of support that will be available. </a:t>
            </a:r>
          </a:p>
          <a:p>
            <a:pPr>
              <a:lnSpc>
                <a:spcPct val="120000"/>
              </a:lnSpc>
              <a:spcBef>
                <a:spcPts val="0"/>
              </a:spcBef>
            </a:pPr>
            <a:r>
              <a:rPr lang="en-GB" sz="1500" dirty="0">
                <a:latin typeface="Helvetica" pitchFamily="34" charset="0"/>
              </a:rPr>
              <a:t>This strategic plan will be regularly sense-checked in the context of the national direction of travel for the NHS and developments happening across the SYB footprint and within the 5 Places. For SYB to best deal with the unprecedented direct and indirect long term consequences of the Covid-19 pandemic,  resources (part of which will be investment) ) must flow from acute/secondary to primary/community in response to activity - activity must be appropriately resourced at point of delivery.  This requires movement away from traditional fair shares to a more targeted approach for certain populations</a:t>
            </a:r>
          </a:p>
          <a:p>
            <a:pPr>
              <a:lnSpc>
                <a:spcPct val="120000"/>
              </a:lnSpc>
              <a:spcBef>
                <a:spcPts val="0"/>
              </a:spcBef>
            </a:pPr>
            <a:r>
              <a:rPr lang="en-GB" sz="1500" dirty="0">
                <a:latin typeface="Helvetica" pitchFamily="34" charset="0"/>
              </a:rPr>
              <a:t>An emerging theme for the basis of this strategic plan has been the concept of ‘layering’ i.e. which activities and developments are most efficiently and effectively done at different levels of scale;</a:t>
            </a:r>
          </a:p>
          <a:p>
            <a:pPr marL="2286000" lvl="5" indent="0">
              <a:buNone/>
            </a:pPr>
            <a:r>
              <a:rPr lang="en-GB" sz="1600" dirty="0">
                <a:latin typeface="Helvetica" pitchFamily="34" charset="0"/>
              </a:rPr>
              <a:t>	</a:t>
            </a:r>
          </a:p>
          <a:p>
            <a:pPr marL="2286000" lvl="5" indent="0">
              <a:buNone/>
            </a:pPr>
            <a:r>
              <a:rPr lang="en-GB" sz="1600" dirty="0">
                <a:latin typeface="Helvetica" pitchFamily="34" charset="0"/>
              </a:rPr>
              <a:t>	Individual contractors/providers </a:t>
            </a:r>
          </a:p>
          <a:p>
            <a:pPr marL="2286000" lvl="5" indent="0">
              <a:buNone/>
            </a:pPr>
            <a:r>
              <a:rPr lang="en-GB" sz="1600" dirty="0">
                <a:latin typeface="Helvetica" pitchFamily="34" charset="0"/>
              </a:rPr>
              <a:t>	Locality/Primary Care Network </a:t>
            </a:r>
          </a:p>
          <a:p>
            <a:pPr marL="2286000" lvl="5" indent="0">
              <a:buNone/>
            </a:pPr>
            <a:r>
              <a:rPr lang="en-GB" sz="1600" dirty="0">
                <a:latin typeface="Helvetica" pitchFamily="34" charset="0"/>
              </a:rPr>
              <a:t>	Groupings of Primary Care Networks with specialist interest or service delivery across a wider patch</a:t>
            </a:r>
          </a:p>
          <a:p>
            <a:pPr marL="2286000" lvl="5" indent="0">
              <a:buNone/>
            </a:pPr>
            <a:r>
              <a:rPr lang="en-GB" sz="1600" dirty="0">
                <a:latin typeface="Helvetica" pitchFamily="34" charset="0"/>
              </a:rPr>
              <a:t>	Providers at scale including Federations </a:t>
            </a:r>
          </a:p>
          <a:p>
            <a:pPr marL="2286000" lvl="5" indent="0">
              <a:buNone/>
            </a:pPr>
            <a:r>
              <a:rPr lang="en-GB" sz="1600" dirty="0">
                <a:latin typeface="Helvetica" pitchFamily="34" charset="0"/>
              </a:rPr>
              <a:t>	Place/CCG including Integrated Care Partnerships/Accountable Care Partnerships </a:t>
            </a:r>
          </a:p>
          <a:p>
            <a:pPr marL="2286000" lvl="5" indent="0">
              <a:buNone/>
            </a:pPr>
            <a:r>
              <a:rPr lang="en-GB" sz="1600" dirty="0">
                <a:latin typeface="Helvetica" pitchFamily="34" charset="0"/>
              </a:rPr>
              <a:t>	SYB / Integrated Care System</a:t>
            </a:r>
          </a:p>
          <a:p>
            <a:endParaRPr lang="en-GB" sz="1500" dirty="0">
              <a:latin typeface="Helvetica" pitchFamily="34" charset="0"/>
            </a:endParaRPr>
          </a:p>
          <a:p>
            <a:pPr>
              <a:lnSpc>
                <a:spcPct val="120000"/>
              </a:lnSpc>
              <a:spcBef>
                <a:spcPts val="0"/>
              </a:spcBef>
            </a:pPr>
            <a:r>
              <a:rPr lang="en-GB" sz="1500" dirty="0">
                <a:latin typeface="Helvetica" pitchFamily="34" charset="0"/>
              </a:rPr>
              <a:t>In order to keep the strategy inclusive and to achieve ownership, a number of primary care</a:t>
            </a:r>
            <a:r>
              <a:rPr lang="en-GB" sz="1500" b="1" i="1" dirty="0">
                <a:latin typeface="Helvetica" pitchFamily="34" charset="0"/>
              </a:rPr>
              <a:t> principles </a:t>
            </a:r>
            <a:r>
              <a:rPr lang="en-GB" sz="1500" dirty="0">
                <a:latin typeface="Helvetica" pitchFamily="34" charset="0"/>
              </a:rPr>
              <a:t>have been developed against which all plans for primary care based provision in SYB will be aligned.  These principles were agreed through a series of workshops attended by representatives of key primary care organisations and partners and align well with the ICS guiding principles developed with wider system partners in 2019.</a:t>
            </a:r>
          </a:p>
          <a:p>
            <a:pPr>
              <a:lnSpc>
                <a:spcPct val="120000"/>
              </a:lnSpc>
              <a:spcBef>
                <a:spcPts val="0"/>
              </a:spcBef>
            </a:pPr>
            <a:r>
              <a:rPr lang="en-GB" sz="1500" dirty="0">
                <a:latin typeface="Helvetica" pitchFamily="34" charset="0"/>
              </a:rPr>
              <a:t>These primary care principles are the foundation of this strategic plan which describes our ambitions for primary care and the expected outcomes to be delivered. </a:t>
            </a:r>
          </a:p>
          <a:p>
            <a:pPr>
              <a:lnSpc>
                <a:spcPct val="120000"/>
              </a:lnSpc>
              <a:spcBef>
                <a:spcPts val="0"/>
              </a:spcBef>
            </a:pPr>
            <a:r>
              <a:rPr lang="en-GB" sz="1500" dirty="0">
                <a:latin typeface="Helvetica" pitchFamily="34" charset="0"/>
              </a:rPr>
              <a:t>How primary care achieves these outcomes will be decided at the appropriate layer, recognising the concept of ‘layering’ and the principle of subsidiarity where decision making and empowerment are devolved to the most appropriate lowest level across our ICS.</a:t>
            </a:r>
          </a:p>
          <a:p>
            <a:pPr>
              <a:lnSpc>
                <a:spcPct val="120000"/>
              </a:lnSpc>
              <a:spcBef>
                <a:spcPts val="0"/>
              </a:spcBef>
            </a:pPr>
            <a:r>
              <a:rPr lang="en-GB" sz="1500" dirty="0">
                <a:latin typeface="Helvetica" pitchFamily="34" charset="0"/>
              </a:rPr>
              <a:t>Organisational alignment vs integration – working through Covid has effectively achieved integrated teamworking at a pace and scale not envisaged before. Covid-19 has developed new ways of working for us, many of which we will now embed. This strategy therefore supports a direction of travel toward more integrated and seamless working at Place, developing more collaborative approaches to delivery. </a:t>
            </a:r>
          </a:p>
          <a:p>
            <a:endParaRPr lang="en-GB" sz="1500" dirty="0"/>
          </a:p>
          <a:p>
            <a:pPr marL="0" indent="0">
              <a:buNone/>
            </a:pPr>
            <a:endParaRPr lang="en-GB" sz="2200" dirty="0"/>
          </a:p>
          <a:p>
            <a:endParaRPr lang="en-GB" dirty="0"/>
          </a:p>
        </p:txBody>
      </p:sp>
      <p:sp>
        <p:nvSpPr>
          <p:cNvPr id="5" name="TextBox 4">
            <a:extLst>
              <a:ext uri="{FF2B5EF4-FFF2-40B4-BE49-F238E27FC236}">
                <a16:creationId xmlns="" xmlns:a16="http://schemas.microsoft.com/office/drawing/2014/main" id="{833867C8-8689-43D8-AE56-18A04E94DFC1}"/>
              </a:ext>
            </a:extLst>
          </p:cNvPr>
          <p:cNvSpPr txBox="1"/>
          <p:nvPr/>
        </p:nvSpPr>
        <p:spPr>
          <a:xfrm>
            <a:off x="0" y="-41191"/>
            <a:ext cx="8329090" cy="830997"/>
          </a:xfrm>
          <a:prstGeom prst="rect">
            <a:avLst/>
          </a:prstGeom>
          <a:noFill/>
        </p:spPr>
        <p:txBody>
          <a:bodyPr wrap="square" rtlCol="0">
            <a:spAutoFit/>
          </a:bodyPr>
          <a:lstStyle/>
          <a:p>
            <a:r>
              <a:rPr lang="en-GB" sz="2400" dirty="0">
                <a:solidFill>
                  <a:schemeClr val="bg1"/>
                </a:solidFill>
                <a:latin typeface="Helvetica" pitchFamily="34" charset="0"/>
              </a:rPr>
              <a:t>Why have a SYB System Level Strategic Plan for Primary Care?  </a:t>
            </a:r>
          </a:p>
        </p:txBody>
      </p:sp>
      <p:sp>
        <p:nvSpPr>
          <p:cNvPr id="13" name="Isosceles Triangle 12">
            <a:extLst>
              <a:ext uri="{FF2B5EF4-FFF2-40B4-BE49-F238E27FC236}">
                <a16:creationId xmlns="" xmlns:a16="http://schemas.microsoft.com/office/drawing/2014/main" id="{A5A30A4B-EB65-408B-87C5-4DB5153C3D00}"/>
              </a:ext>
            </a:extLst>
          </p:cNvPr>
          <p:cNvSpPr/>
          <p:nvPr/>
        </p:nvSpPr>
        <p:spPr>
          <a:xfrm rot="10800000">
            <a:off x="740782" y="2818882"/>
            <a:ext cx="1365539" cy="1415902"/>
          </a:xfrm>
          <a:prstGeom prst="triangle">
            <a:avLst/>
          </a:prstGeom>
          <a:solidFill>
            <a:srgbClr val="604A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1431497" y="4010307"/>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32605" y="3797824"/>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23552" y="3579030"/>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23552" y="3351182"/>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23552" y="3114282"/>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20651" y="2562211"/>
            <a:ext cx="1243691" cy="18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1423552" y="2899237"/>
            <a:ext cx="1725940" cy="0"/>
          </a:xfrm>
          <a:prstGeom prst="straightConnector1">
            <a:avLst/>
          </a:prstGeom>
          <a:ln w="25400">
            <a:solidFill>
              <a:srgbClr val="604A7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60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ABC807-5412-41F6-9148-D56230BF3649}"/>
              </a:ext>
            </a:extLst>
          </p:cNvPr>
          <p:cNvPicPr>
            <a:picLocks noChangeAspect="1"/>
          </p:cNvPicPr>
          <p:nvPr/>
        </p:nvPicPr>
        <p:blipFill>
          <a:blip r:embed="rId2"/>
          <a:stretch>
            <a:fillRect/>
          </a:stretch>
        </p:blipFill>
        <p:spPr>
          <a:xfrm>
            <a:off x="0" y="2413"/>
            <a:ext cx="12223735" cy="725424"/>
          </a:xfrm>
          <a:prstGeom prst="rect">
            <a:avLst/>
          </a:prstGeom>
        </p:spPr>
      </p:pic>
      <p:pic>
        <p:nvPicPr>
          <p:cNvPr id="7" name="Picture 6">
            <a:extLst>
              <a:ext uri="{FF2B5EF4-FFF2-40B4-BE49-F238E27FC236}">
                <a16:creationId xmlns="" xmlns:a16="http://schemas.microsoft.com/office/drawing/2014/main" id="{9FB16E17-27ED-4392-9C94-BD5AF23838E1}"/>
              </a:ext>
            </a:extLst>
          </p:cNvPr>
          <p:cNvPicPr>
            <a:picLocks noChangeAspect="1"/>
          </p:cNvPicPr>
          <p:nvPr/>
        </p:nvPicPr>
        <p:blipFill>
          <a:blip r:embed="rId3"/>
          <a:stretch>
            <a:fillRect/>
          </a:stretch>
        </p:blipFill>
        <p:spPr>
          <a:xfrm>
            <a:off x="519570" y="179181"/>
            <a:ext cx="5816088" cy="371888"/>
          </a:xfrm>
          <a:prstGeom prst="rect">
            <a:avLst/>
          </a:prstGeom>
        </p:spPr>
      </p:pic>
      <p:sp>
        <p:nvSpPr>
          <p:cNvPr id="8" name="TextBox 7">
            <a:extLst>
              <a:ext uri="{FF2B5EF4-FFF2-40B4-BE49-F238E27FC236}">
                <a16:creationId xmlns="" xmlns:a16="http://schemas.microsoft.com/office/drawing/2014/main" id="{3C653AD4-8620-49C7-B43C-77B3F21318B3}"/>
              </a:ext>
            </a:extLst>
          </p:cNvPr>
          <p:cNvSpPr txBox="1"/>
          <p:nvPr/>
        </p:nvSpPr>
        <p:spPr>
          <a:xfrm>
            <a:off x="246363" y="71622"/>
            <a:ext cx="5538801" cy="523220"/>
          </a:xfrm>
          <a:prstGeom prst="rect">
            <a:avLst/>
          </a:prstGeom>
          <a:noFill/>
        </p:spPr>
        <p:txBody>
          <a:bodyPr wrap="square" rtlCol="0">
            <a:spAutoFit/>
          </a:bodyPr>
          <a:lstStyle/>
          <a:p>
            <a:r>
              <a:rPr lang="en-GB" sz="2800" dirty="0">
                <a:solidFill>
                  <a:schemeClr val="bg1"/>
                </a:solidFill>
                <a:latin typeface="Helvetica" pitchFamily="34" charset="0"/>
              </a:rPr>
              <a:t>Place Partnerships - Barnsley</a:t>
            </a:r>
          </a:p>
        </p:txBody>
      </p:sp>
      <p:pic>
        <p:nvPicPr>
          <p:cNvPr id="9" name="Picture 8">
            <a:extLst>
              <a:ext uri="{FF2B5EF4-FFF2-40B4-BE49-F238E27FC236}">
                <a16:creationId xmlns="" xmlns:a16="http://schemas.microsoft.com/office/drawing/2014/main" id="{57620C7E-36AC-4683-9288-A3983EEBAEC2}"/>
              </a:ext>
            </a:extLst>
          </p:cNvPr>
          <p:cNvPicPr>
            <a:picLocks noChangeAspect="1"/>
          </p:cNvPicPr>
          <p:nvPr/>
        </p:nvPicPr>
        <p:blipFill>
          <a:blip r:embed="rId4"/>
          <a:stretch>
            <a:fillRect/>
          </a:stretch>
        </p:blipFill>
        <p:spPr>
          <a:xfrm>
            <a:off x="317738" y="1286690"/>
            <a:ext cx="6219751" cy="4899505"/>
          </a:xfrm>
          <a:prstGeom prst="rect">
            <a:avLst/>
          </a:prstGeom>
        </p:spPr>
      </p:pic>
      <p:pic>
        <p:nvPicPr>
          <p:cNvPr id="3" name="Picture 2">
            <a:extLst>
              <a:ext uri="{FF2B5EF4-FFF2-40B4-BE49-F238E27FC236}">
                <a16:creationId xmlns="" xmlns:a16="http://schemas.microsoft.com/office/drawing/2014/main" id="{5CD1EC41-B6E6-4853-B6C5-A653E84A9F03}"/>
              </a:ext>
            </a:extLst>
          </p:cNvPr>
          <p:cNvPicPr>
            <a:picLocks noChangeAspect="1"/>
          </p:cNvPicPr>
          <p:nvPr/>
        </p:nvPicPr>
        <p:blipFill>
          <a:blip r:embed="rId5"/>
          <a:stretch>
            <a:fillRect/>
          </a:stretch>
        </p:blipFill>
        <p:spPr>
          <a:xfrm>
            <a:off x="6727371" y="786775"/>
            <a:ext cx="5016628" cy="499915"/>
          </a:xfrm>
          <a:prstGeom prst="rect">
            <a:avLst/>
          </a:prstGeom>
        </p:spPr>
      </p:pic>
      <p:sp>
        <p:nvSpPr>
          <p:cNvPr id="2" name="Rectangle 1">
            <a:extLst>
              <a:ext uri="{FF2B5EF4-FFF2-40B4-BE49-F238E27FC236}">
                <a16:creationId xmlns="" xmlns:a16="http://schemas.microsoft.com/office/drawing/2014/main" id="{183DF1A0-246A-4DC5-A602-604E3A92BB83}"/>
              </a:ext>
            </a:extLst>
          </p:cNvPr>
          <p:cNvSpPr/>
          <p:nvPr/>
        </p:nvSpPr>
        <p:spPr>
          <a:xfrm>
            <a:off x="6727372" y="1225689"/>
            <a:ext cx="5016627" cy="5632311"/>
          </a:xfrm>
          <a:prstGeom prst="rect">
            <a:avLst/>
          </a:prstGeom>
        </p:spPr>
        <p:txBody>
          <a:bodyPr wrap="square">
            <a:spAutoFit/>
          </a:bodyPr>
          <a:lstStyle/>
          <a:p>
            <a:r>
              <a:rPr lang="en-GB" sz="1200" b="1" dirty="0">
                <a:latin typeface="Helvetica" panose="020B0604020202020204" pitchFamily="34" charset="0"/>
                <a:cs typeface="Helvetica" panose="020B0604020202020204" pitchFamily="34" charset="0"/>
              </a:rPr>
              <a:t>Improving access </a:t>
            </a:r>
            <a:r>
              <a:rPr lang="en-GB" sz="1200" dirty="0">
                <a:latin typeface="Helvetica" panose="020B0604020202020204" pitchFamily="34" charset="0"/>
                <a:cs typeface="Helvetica" panose="020B0604020202020204" pitchFamily="34" charset="0"/>
              </a:rPr>
              <a:t>During COVID-19 significant changes were made to patient management in general practice with the majority of patients being supported remotely by telephone and/or video consultation.  Whilst some face to face appointments are essential this has acknowledged that patient care can be provided in these different formats and should be sustained. </a:t>
            </a:r>
          </a:p>
          <a:p>
            <a:r>
              <a:rPr lang="en-GB" sz="1200" b="1" dirty="0">
                <a:latin typeface="Helvetica" panose="020B0604020202020204" pitchFamily="34" charset="0"/>
                <a:cs typeface="Helvetica" panose="020B0604020202020204" pitchFamily="34" charset="0"/>
              </a:rPr>
              <a:t>Developing the primary care workforce </a:t>
            </a:r>
            <a:r>
              <a:rPr lang="en-GB" sz="1200" dirty="0">
                <a:latin typeface="Helvetica" panose="020B0604020202020204" pitchFamily="34" charset="0"/>
                <a:cs typeface="Helvetica" panose="020B0604020202020204" pitchFamily="34" charset="0"/>
              </a:rPr>
              <a:t>Beyond the core workforce required to deliver primary care services, there is a need to ensure that the workforce of the future have the skill to respond to a wider profile of services. Workforce plans have been developed at a PCN level, they will have at their core, principles of team working and team based competencies, enabling the growth of a general set of skills supported by specialist roles and training as required.</a:t>
            </a:r>
          </a:p>
          <a:p>
            <a:r>
              <a:rPr lang="en-GB" sz="1200" b="1" dirty="0">
                <a:latin typeface="Helvetica" panose="020B0604020202020204" pitchFamily="34" charset="0"/>
                <a:cs typeface="Helvetica" panose="020B0604020202020204" pitchFamily="34" charset="0"/>
              </a:rPr>
              <a:t>Population health management </a:t>
            </a:r>
            <a:r>
              <a:rPr lang="en-GB" sz="1200" dirty="0">
                <a:latin typeface="Helvetica" panose="020B0604020202020204" pitchFamily="34" charset="0"/>
                <a:cs typeface="Helvetica" panose="020B0604020202020204" pitchFamily="34" charset="0"/>
              </a:rPr>
              <a:t>The CCG will continue to expand the GP led, multidisciplinary, case management of patients at highest risk of adverse health outcomes through neighbourhood teams development. These arrangements will be reviewed once more detail is available in relation to a network specification which is being developed nationally. Locally a scheme has been developed with PCN clinical directors to support networks to identify gaps in their population health requirements and develop support to meet these requirements locally.</a:t>
            </a:r>
          </a:p>
          <a:p>
            <a:r>
              <a:rPr lang="en-GB" sz="1200" b="1" dirty="0">
                <a:latin typeface="Helvetica" panose="020B0604020202020204" pitchFamily="34" charset="0"/>
                <a:cs typeface="Helvetica" panose="020B0604020202020204" pitchFamily="34" charset="0"/>
              </a:rPr>
              <a:t>Delivering timely, effective local integrated care and support </a:t>
            </a:r>
            <a:r>
              <a:rPr lang="en-GB" sz="1200" dirty="0">
                <a:latin typeface="Helvetica" panose="020B0604020202020204" pitchFamily="34" charset="0"/>
                <a:cs typeface="Helvetica" panose="020B0604020202020204" pitchFamily="34" charset="0"/>
              </a:rPr>
              <a:t>General practice will work as part of an integrated team with the aim of avoiding unnecessary admissions to hospital and support and maximise timely discharge. </a:t>
            </a:r>
          </a:p>
          <a:p>
            <a:r>
              <a:rPr lang="en-GB" sz="1200" b="1" dirty="0">
                <a:latin typeface="Helvetica" panose="020B0604020202020204" pitchFamily="34" charset="0"/>
                <a:cs typeface="Helvetica" panose="020B0604020202020204" pitchFamily="34" charset="0"/>
              </a:rPr>
              <a:t>Helping people to live a healthy and independent life </a:t>
            </a:r>
            <a:r>
              <a:rPr lang="en-GB" sz="1200" dirty="0">
                <a:latin typeface="Helvetica" panose="020B0604020202020204" pitchFamily="34" charset="0"/>
                <a:cs typeface="Helvetica" panose="020B0604020202020204" pitchFamily="34" charset="0"/>
              </a:rPr>
              <a:t>Primary and community services play a key role in facilitating secondary prevention for those with chronic conditions. This has and will continue to be a focus and will help to tackle health inequalities across the borough. </a:t>
            </a:r>
          </a:p>
        </p:txBody>
      </p:sp>
    </p:spTree>
    <p:extLst>
      <p:ext uri="{BB962C8B-B14F-4D97-AF65-F5344CB8AC3E}">
        <p14:creationId xmlns:p14="http://schemas.microsoft.com/office/powerpoint/2010/main" val="187589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 xmlns:a16="http://schemas.microsoft.com/office/drawing/2014/main" id="{E3610DF2-4678-4FA7-AE11-34EE72F8FF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8">
            <a:extLst>
              <a:ext uri="{FF2B5EF4-FFF2-40B4-BE49-F238E27FC236}">
                <a16:creationId xmlns="" xmlns:a16="http://schemas.microsoft.com/office/drawing/2014/main" id="{7E3B5A0B-19DF-48A4-9D03-9CEE96139A66}"/>
              </a:ext>
            </a:extLst>
          </p:cNvPr>
          <p:cNvSpPr txBox="1">
            <a:spLocks noChangeArrowheads="1"/>
          </p:cNvSpPr>
          <p:nvPr/>
        </p:nvSpPr>
        <p:spPr bwMode="auto">
          <a:xfrm>
            <a:off x="251936" y="83672"/>
            <a:ext cx="6933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a:solidFill>
                  <a:schemeClr val="bg1"/>
                </a:solidFill>
                <a:latin typeface="Helvetica" panose="020B0604020202020204" pitchFamily="34" charset="0"/>
                <a:cs typeface="Helvetica" panose="020B0604020202020204" pitchFamily="34" charset="0"/>
              </a:rPr>
              <a:t>Place Partnerships - Bassetlaw</a:t>
            </a:r>
          </a:p>
        </p:txBody>
      </p:sp>
      <p:pic>
        <p:nvPicPr>
          <p:cNvPr id="2055" name="Picture 1">
            <a:extLst>
              <a:ext uri="{FF2B5EF4-FFF2-40B4-BE49-F238E27FC236}">
                <a16:creationId xmlns="" xmlns:a16="http://schemas.microsoft.com/office/drawing/2014/main" id="{B28AAD9B-A89C-486D-BD73-0C20E52C5B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937" y="814074"/>
            <a:ext cx="6933723" cy="604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D0814AE4-679C-4D64-93F8-B290D2EE08D8}"/>
              </a:ext>
            </a:extLst>
          </p:cNvPr>
          <p:cNvSpPr txBox="1"/>
          <p:nvPr/>
        </p:nvSpPr>
        <p:spPr>
          <a:xfrm>
            <a:off x="7124700" y="1160462"/>
            <a:ext cx="4914900" cy="5632311"/>
          </a:xfrm>
          <a:prstGeom prst="rect">
            <a:avLst/>
          </a:prstGeom>
          <a:noFill/>
        </p:spPr>
        <p:txBody>
          <a:bodyPr wrap="square">
            <a:spAutoFit/>
          </a:bodyPr>
          <a:lstStyle/>
          <a:p>
            <a:pPr marL="171450" indent="-171450">
              <a:buFont typeface="Arial" panose="020B0604020202020204" pitchFamily="34" charset="0"/>
              <a:buChar char="•"/>
              <a:defRPr/>
            </a:pPr>
            <a:r>
              <a:rPr lang="en-GB" sz="1200" b="1" dirty="0">
                <a:latin typeface="Helvetica" panose="020B0604020202020204" pitchFamily="34" charset="0"/>
                <a:cs typeface="Helvetica" panose="020B0604020202020204" pitchFamily="34" charset="0"/>
              </a:rPr>
              <a:t>Focus on Reducing Health Inequalities</a:t>
            </a:r>
          </a:p>
          <a:p>
            <a:pPr>
              <a:defRPr/>
            </a:pPr>
            <a:r>
              <a:rPr lang="en-GB" sz="1200" dirty="0">
                <a:latin typeface="Helvetica" panose="020B0604020202020204" pitchFamily="34" charset="0"/>
                <a:cs typeface="Helvetica" panose="020B0604020202020204" pitchFamily="34" charset="0"/>
              </a:rPr>
              <a:t>The Bassetlaw ICP continues to develop momentum to galvanise our local skills and capabilities across all sectors to support our shared ambition to reduce health inequalities and promote health and wellbeing outcomes for local people.  Our PCNs are at the vanguard of these efforts, working with partners to develop local integrated teams designed to meet the specific needs of their populations and creating new ways to embed our focus on health inequalities. </a:t>
            </a:r>
          </a:p>
          <a:p>
            <a:pPr>
              <a:defRPr/>
            </a:pPr>
            <a:endParaRPr lang="en-GB" sz="12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GB" sz="1200" b="1" dirty="0">
                <a:latin typeface="Helvetica" panose="020B0604020202020204" pitchFamily="34" charset="0"/>
                <a:cs typeface="Helvetica" panose="020B0604020202020204" pitchFamily="34" charset="0"/>
              </a:rPr>
              <a:t>Maintaining Place Resilience and Building Partnerships</a:t>
            </a:r>
            <a:endParaRPr lang="en-GB" sz="1200" dirty="0">
              <a:latin typeface="Helvetica" panose="020B0604020202020204" pitchFamily="34" charset="0"/>
              <a:cs typeface="Helvetica" panose="020B0604020202020204" pitchFamily="34" charset="0"/>
            </a:endParaRPr>
          </a:p>
          <a:p>
            <a:pPr>
              <a:defRPr/>
            </a:pPr>
            <a:r>
              <a:rPr lang="en-GB" sz="1200" dirty="0">
                <a:latin typeface="Helvetica" panose="020B0604020202020204" pitchFamily="34" charset="0"/>
                <a:cs typeface="Helvetica" panose="020B0604020202020204" pitchFamily="34" charset="0"/>
              </a:rPr>
              <a:t>We have focussed our efforts to meeting the challenge of COVID today recognising the impact on local health and care needs tomorrow. We have continued to work across partners throughout the pandemic through established escalation frameworks within Bassetlaw, as well as across, partner organisations  within the SYB as well as Nottinghamshire footprint.  </a:t>
            </a:r>
          </a:p>
          <a:p>
            <a:pPr>
              <a:defRPr/>
            </a:pPr>
            <a:endParaRPr lang="en-GB" sz="12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GB" sz="1200" b="1" dirty="0">
                <a:latin typeface="Helvetica" panose="020B0604020202020204" pitchFamily="34" charset="0"/>
                <a:cs typeface="Helvetica" panose="020B0604020202020204" pitchFamily="34" charset="0"/>
              </a:rPr>
              <a:t>Promoting New Ways of Working </a:t>
            </a:r>
          </a:p>
          <a:p>
            <a:pPr>
              <a:defRPr/>
            </a:pPr>
            <a:r>
              <a:rPr lang="en-GB" sz="1200" dirty="0">
                <a:latin typeface="Helvetica" panose="020B0604020202020204" pitchFamily="34" charset="0"/>
                <a:cs typeface="Helvetica" panose="020B0604020202020204" pitchFamily="34" charset="0"/>
              </a:rPr>
              <a:t>Our PCNs and partners across health, care, local authority, voluntary and community sectors continue to work collaboratively to identify opportunities to add value and improve outcomes for local people. This includes developing the use of digital solutions (e.g. e-</a:t>
            </a:r>
            <a:r>
              <a:rPr lang="en-GB" sz="1200" dirty="0" err="1">
                <a:latin typeface="Helvetica" panose="020B0604020202020204" pitchFamily="34" charset="0"/>
                <a:cs typeface="Helvetica" panose="020B0604020202020204" pitchFamily="34" charset="0"/>
              </a:rPr>
              <a:t>Healthscope</a:t>
            </a:r>
            <a:r>
              <a:rPr lang="en-GB" sz="1200" dirty="0">
                <a:latin typeface="Helvetica" panose="020B0604020202020204" pitchFamily="34" charset="0"/>
                <a:cs typeface="Helvetica" panose="020B0604020202020204" pitchFamily="34" charset="0"/>
              </a:rPr>
              <a:t>, online and virtual consultations, digital literacy, PKB), adapting flexible use of estates (e.g. Hot Hub sites), developing flexible workforce resources (e.g. use of ARRS to support care coordination, LINK workers, pharmacy and paramedic support), supporting new ways of working (e.g. weekly Place based discussions across all partners), and progressing with service transformation (e.g. mental health, urgent and same day services, out-reach support for BAME and high risk patients).    </a:t>
            </a:r>
          </a:p>
        </p:txBody>
      </p:sp>
      <p:pic>
        <p:nvPicPr>
          <p:cNvPr id="2" name="Picture 1">
            <a:extLst>
              <a:ext uri="{FF2B5EF4-FFF2-40B4-BE49-F238E27FC236}">
                <a16:creationId xmlns="" xmlns:a16="http://schemas.microsoft.com/office/drawing/2014/main" id="{715D3926-D95B-4573-9EC3-BDEBC8F11A05}"/>
              </a:ext>
            </a:extLst>
          </p:cNvPr>
          <p:cNvPicPr>
            <a:picLocks noChangeAspect="1"/>
          </p:cNvPicPr>
          <p:nvPr/>
        </p:nvPicPr>
        <p:blipFill>
          <a:blip r:embed="rId5"/>
          <a:stretch>
            <a:fillRect/>
          </a:stretch>
        </p:blipFill>
        <p:spPr>
          <a:xfrm>
            <a:off x="7185660" y="737311"/>
            <a:ext cx="4267570" cy="4999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F8012FD-C59E-40F8-BBDB-AD58016F0AC6}"/>
              </a:ext>
            </a:extLst>
          </p:cNvPr>
          <p:cNvPicPr>
            <a:picLocks noChangeAspect="1"/>
          </p:cNvPicPr>
          <p:nvPr/>
        </p:nvPicPr>
        <p:blipFill>
          <a:blip r:embed="rId3"/>
          <a:stretch>
            <a:fillRect/>
          </a:stretch>
        </p:blipFill>
        <p:spPr>
          <a:xfrm>
            <a:off x="0" y="0"/>
            <a:ext cx="12192000" cy="725424"/>
          </a:xfrm>
          <a:prstGeom prst="rect">
            <a:avLst/>
          </a:prstGeom>
        </p:spPr>
      </p:pic>
      <p:sp>
        <p:nvSpPr>
          <p:cNvPr id="5" name="TextBox 4">
            <a:extLst>
              <a:ext uri="{FF2B5EF4-FFF2-40B4-BE49-F238E27FC236}">
                <a16:creationId xmlns="" xmlns:a16="http://schemas.microsoft.com/office/drawing/2014/main" id="{61E35D55-EAF3-4B27-BE38-654362950FBD}"/>
              </a:ext>
            </a:extLst>
          </p:cNvPr>
          <p:cNvSpPr txBox="1"/>
          <p:nvPr/>
        </p:nvSpPr>
        <p:spPr>
          <a:xfrm>
            <a:off x="2939740" y="178046"/>
            <a:ext cx="2508634" cy="369332"/>
          </a:xfrm>
          <a:prstGeom prst="rect">
            <a:avLst/>
          </a:prstGeom>
          <a:noFill/>
        </p:spPr>
        <p:txBody>
          <a:bodyPr wrap="square" rtlCol="0">
            <a:spAutoFit/>
          </a:bodyPr>
          <a:lstStyle/>
          <a:p>
            <a:pPr algn="ctr"/>
            <a:r>
              <a:rPr lang="en-GB" dirty="0"/>
              <a:t> </a:t>
            </a:r>
          </a:p>
        </p:txBody>
      </p:sp>
      <p:sp>
        <p:nvSpPr>
          <p:cNvPr id="3" name="Rectangle 2"/>
          <p:cNvSpPr/>
          <p:nvPr/>
        </p:nvSpPr>
        <p:spPr>
          <a:xfrm>
            <a:off x="307818" y="52166"/>
            <a:ext cx="2073243" cy="409561"/>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 xmlns:a16="http://schemas.microsoft.com/office/drawing/2014/main" id="{3C653AD4-8620-49C7-B43C-77B3F21318B3}"/>
              </a:ext>
            </a:extLst>
          </p:cNvPr>
          <p:cNvSpPr txBox="1"/>
          <p:nvPr/>
        </p:nvSpPr>
        <p:spPr>
          <a:xfrm>
            <a:off x="246363" y="71622"/>
            <a:ext cx="5538801" cy="523220"/>
          </a:xfrm>
          <a:prstGeom prst="rect">
            <a:avLst/>
          </a:prstGeom>
          <a:noFill/>
        </p:spPr>
        <p:txBody>
          <a:bodyPr wrap="square" rtlCol="0">
            <a:spAutoFit/>
          </a:bodyPr>
          <a:lstStyle/>
          <a:p>
            <a:r>
              <a:rPr lang="en-GB" sz="2800" dirty="0">
                <a:solidFill>
                  <a:schemeClr val="bg1"/>
                </a:solidFill>
                <a:latin typeface="Helvetica" pitchFamily="34" charset="0"/>
              </a:rPr>
              <a:t>Place Partnerships - Doncaster</a:t>
            </a:r>
          </a:p>
        </p:txBody>
      </p:sp>
      <p:pic>
        <p:nvPicPr>
          <p:cNvPr id="1026" name="Content Placeholder 1" descr="image001">
            <a:extLst>
              <a:ext uri="{FF2B5EF4-FFF2-40B4-BE49-F238E27FC236}">
                <a16:creationId xmlns="" xmlns:a16="http://schemas.microsoft.com/office/drawing/2014/main" id="{93EAAB6A-564C-4F52-A012-9572624BF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 y="744879"/>
            <a:ext cx="8293257" cy="611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082286F6-0BD9-4FC5-9933-5840AAF24B49}"/>
              </a:ext>
            </a:extLst>
          </p:cNvPr>
          <p:cNvSpPr txBox="1"/>
          <p:nvPr/>
        </p:nvSpPr>
        <p:spPr>
          <a:xfrm>
            <a:off x="8172450" y="1672046"/>
            <a:ext cx="3908925" cy="4901342"/>
          </a:xfrm>
          <a:prstGeom prst="rect">
            <a:avLst/>
          </a:prstGeom>
          <a:noFill/>
        </p:spPr>
        <p:txBody>
          <a:bodyPr wrap="square" rtlCol="0">
            <a:spAutoFit/>
          </a:bodyPr>
          <a:lstStyle/>
          <a:p>
            <a:r>
              <a:rPr lang="en-GB" sz="1200" dirty="0">
                <a:latin typeface="Helvetica" pitchFamily="34" charset="0"/>
              </a:rPr>
              <a:t>As a Place partnership every opportunity will be taken to ensure that the learning from and improvements made through the Covid-19 response are evaluated and maintained as part of the recovery and reset process.  A number of principles have been agreed to support this which align well with the SYB Strategy for Primary Care, including;</a:t>
            </a:r>
          </a:p>
          <a:p>
            <a:endParaRPr lang="en-GB" sz="1200" dirty="0">
              <a:latin typeface="Helvetica" pitchFamily="34" charset="0"/>
            </a:endParaRPr>
          </a:p>
          <a:p>
            <a:r>
              <a:rPr lang="en-GB" sz="1200" dirty="0">
                <a:latin typeface="Helvetica" pitchFamily="34" charset="0"/>
              </a:rPr>
              <a:t>Where appropriate;  “Digital First” should be considered and we will adopt a locality approach to all recovery and reset.</a:t>
            </a:r>
          </a:p>
          <a:p>
            <a:endParaRPr lang="en-GB" sz="1200" dirty="0">
              <a:latin typeface="Helvetica" pitchFamily="34" charset="0"/>
            </a:endParaRPr>
          </a:p>
          <a:p>
            <a:r>
              <a:rPr lang="en-GB" sz="1200" dirty="0">
                <a:latin typeface="Helvetica" pitchFamily="34" charset="0"/>
              </a:rPr>
              <a:t>Our approach will be guided by innovation and engagement and leadership of the front line. We will learn from the accelerated decision making processes during Covid-19 response.</a:t>
            </a:r>
          </a:p>
          <a:p>
            <a:endParaRPr lang="en-GB" sz="1200" dirty="0">
              <a:latin typeface="Helvetica" pitchFamily="34" charset="0"/>
            </a:endParaRPr>
          </a:p>
          <a:p>
            <a:r>
              <a:rPr lang="en-GB" sz="1200" dirty="0">
                <a:latin typeface="Helvetica" pitchFamily="34" charset="0"/>
              </a:rPr>
              <a:t>We will learn from workforce and estate changes made during the Covid-19 response,  our recovery and reset should be sustainable and based upon a future demand model. </a:t>
            </a:r>
          </a:p>
          <a:p>
            <a:endParaRPr lang="en-GB" sz="1200" dirty="0">
              <a:latin typeface="Helvetica" pitchFamily="34" charset="0"/>
            </a:endParaRPr>
          </a:p>
          <a:p>
            <a:r>
              <a:rPr lang="en-GB" sz="1200" dirty="0">
                <a:latin typeface="Helvetica" pitchFamily="34" charset="0"/>
              </a:rPr>
              <a:t>We will be sensitive to staff commitments and wellbeing. </a:t>
            </a:r>
          </a:p>
          <a:p>
            <a:endParaRPr lang="en-GB" sz="1400" dirty="0"/>
          </a:p>
          <a:p>
            <a:r>
              <a:rPr lang="en-GB" sz="1050" i="1" dirty="0"/>
              <a:t>              </a:t>
            </a:r>
            <a:r>
              <a:rPr lang="en-GB" sz="1050" i="1" dirty="0">
                <a:latin typeface="Helvetica" pitchFamily="34" charset="0"/>
              </a:rPr>
              <a:t>Doncaster Integrated Care Partnership May 2020</a:t>
            </a:r>
          </a:p>
        </p:txBody>
      </p:sp>
      <p:pic>
        <p:nvPicPr>
          <p:cNvPr id="7" name="Picture 6">
            <a:extLst>
              <a:ext uri="{FF2B5EF4-FFF2-40B4-BE49-F238E27FC236}">
                <a16:creationId xmlns="" xmlns:a16="http://schemas.microsoft.com/office/drawing/2014/main" id="{6A4411BE-4626-4F2C-AE63-A122D97A2F4E}"/>
              </a:ext>
            </a:extLst>
          </p:cNvPr>
          <p:cNvPicPr>
            <a:picLocks noChangeAspect="1"/>
          </p:cNvPicPr>
          <p:nvPr/>
        </p:nvPicPr>
        <p:blipFill>
          <a:blip r:embed="rId5"/>
          <a:stretch>
            <a:fillRect/>
          </a:stretch>
        </p:blipFill>
        <p:spPr>
          <a:xfrm>
            <a:off x="8172450" y="887519"/>
            <a:ext cx="3743510" cy="499915"/>
          </a:xfrm>
          <a:prstGeom prst="rect">
            <a:avLst/>
          </a:prstGeom>
        </p:spPr>
      </p:pic>
    </p:spTree>
    <p:extLst>
      <p:ext uri="{BB962C8B-B14F-4D97-AF65-F5344CB8AC3E}">
        <p14:creationId xmlns:p14="http://schemas.microsoft.com/office/powerpoint/2010/main" val="340525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6BA4615-5DE3-42E1-9797-C2A4B556612D}"/>
              </a:ext>
            </a:extLst>
          </p:cNvPr>
          <p:cNvPicPr>
            <a:picLocks noGrp="1" noChangeAspect="1"/>
          </p:cNvPicPr>
          <p:nvPr>
            <p:ph idx="1"/>
          </p:nvPr>
        </p:nvPicPr>
        <p:blipFill>
          <a:blip r:embed="rId2"/>
          <a:stretch>
            <a:fillRect/>
          </a:stretch>
        </p:blipFill>
        <p:spPr>
          <a:xfrm>
            <a:off x="615940" y="1043860"/>
            <a:ext cx="6684923" cy="5453951"/>
          </a:xfrm>
          <a:prstGeom prst="rect">
            <a:avLst/>
          </a:prstGeom>
        </p:spPr>
      </p:pic>
      <p:pic>
        <p:nvPicPr>
          <p:cNvPr id="5" name="Picture 4">
            <a:extLst>
              <a:ext uri="{FF2B5EF4-FFF2-40B4-BE49-F238E27FC236}">
                <a16:creationId xmlns="" xmlns:a16="http://schemas.microsoft.com/office/drawing/2014/main" id="{BBC13A1E-4396-43EC-A3A0-DC461A781352}"/>
              </a:ext>
            </a:extLst>
          </p:cNvPr>
          <p:cNvPicPr>
            <a:picLocks noChangeAspect="1"/>
          </p:cNvPicPr>
          <p:nvPr/>
        </p:nvPicPr>
        <p:blipFill>
          <a:blip r:embed="rId3"/>
          <a:stretch>
            <a:fillRect/>
          </a:stretch>
        </p:blipFill>
        <p:spPr>
          <a:xfrm>
            <a:off x="4048" y="0"/>
            <a:ext cx="12192000" cy="725424"/>
          </a:xfrm>
          <a:prstGeom prst="rect">
            <a:avLst/>
          </a:prstGeom>
        </p:spPr>
      </p:pic>
      <p:sp>
        <p:nvSpPr>
          <p:cNvPr id="3" name="Rectangle 2"/>
          <p:cNvSpPr/>
          <p:nvPr/>
        </p:nvSpPr>
        <p:spPr>
          <a:xfrm>
            <a:off x="325925" y="57009"/>
            <a:ext cx="1874067" cy="340521"/>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 xmlns:a16="http://schemas.microsoft.com/office/drawing/2014/main" id="{3C653AD4-8620-49C7-B43C-77B3F21318B3}"/>
              </a:ext>
            </a:extLst>
          </p:cNvPr>
          <p:cNvSpPr txBox="1"/>
          <p:nvPr/>
        </p:nvSpPr>
        <p:spPr>
          <a:xfrm>
            <a:off x="246363" y="80675"/>
            <a:ext cx="6407934" cy="523220"/>
          </a:xfrm>
          <a:prstGeom prst="rect">
            <a:avLst/>
          </a:prstGeom>
          <a:noFill/>
        </p:spPr>
        <p:txBody>
          <a:bodyPr wrap="square" rtlCol="0">
            <a:spAutoFit/>
          </a:bodyPr>
          <a:lstStyle/>
          <a:p>
            <a:r>
              <a:rPr lang="en-GB" sz="2800" dirty="0">
                <a:solidFill>
                  <a:schemeClr val="bg1"/>
                </a:solidFill>
                <a:latin typeface="Helvetica" pitchFamily="34" charset="0"/>
              </a:rPr>
              <a:t>Place Partnerships - Rotherham</a:t>
            </a:r>
          </a:p>
        </p:txBody>
      </p:sp>
      <p:sp>
        <p:nvSpPr>
          <p:cNvPr id="10" name="TextBox 9">
            <a:extLst>
              <a:ext uri="{FF2B5EF4-FFF2-40B4-BE49-F238E27FC236}">
                <a16:creationId xmlns="" xmlns:a16="http://schemas.microsoft.com/office/drawing/2014/main" id="{1AC612AB-6D56-482B-9C82-29BE27BBCDD3}"/>
              </a:ext>
            </a:extLst>
          </p:cNvPr>
          <p:cNvSpPr txBox="1"/>
          <p:nvPr/>
        </p:nvSpPr>
        <p:spPr>
          <a:xfrm>
            <a:off x="7536180" y="961313"/>
            <a:ext cx="4215507" cy="369332"/>
          </a:xfrm>
          <a:prstGeom prst="rect">
            <a:avLst/>
          </a:prstGeom>
          <a:solidFill>
            <a:srgbClr val="7C2855"/>
          </a:solidFill>
          <a:ln w="15875">
            <a:noFill/>
          </a:ln>
        </p:spPr>
        <p:txBody>
          <a:bodyPr wrap="square" rtlCol="0">
            <a:spAutoFit/>
          </a:bodyPr>
          <a:lstStyle/>
          <a:p>
            <a:r>
              <a:rPr lang="en-GB" dirty="0">
                <a:solidFill>
                  <a:schemeClr val="bg1"/>
                </a:solidFill>
                <a:latin typeface="Helvetica" pitchFamily="34" charset="0"/>
              </a:rPr>
              <a:t>Key priorities for 2020/21 forwards </a:t>
            </a:r>
            <a:r>
              <a:rPr lang="en-GB" dirty="0">
                <a:latin typeface="Helvetica" pitchFamily="34" charset="0"/>
              </a:rPr>
              <a:t>…</a:t>
            </a:r>
          </a:p>
        </p:txBody>
      </p:sp>
      <p:pic>
        <p:nvPicPr>
          <p:cNvPr id="6" name="Picture 5">
            <a:extLst>
              <a:ext uri="{FF2B5EF4-FFF2-40B4-BE49-F238E27FC236}">
                <a16:creationId xmlns="" xmlns:a16="http://schemas.microsoft.com/office/drawing/2014/main" id="{895EA1B1-1BEE-42F2-AAA8-24BA3746FCE3}"/>
              </a:ext>
            </a:extLst>
          </p:cNvPr>
          <p:cNvPicPr>
            <a:picLocks noChangeAspect="1"/>
          </p:cNvPicPr>
          <p:nvPr/>
        </p:nvPicPr>
        <p:blipFill>
          <a:blip r:embed="rId4"/>
          <a:stretch>
            <a:fillRect/>
          </a:stretch>
        </p:blipFill>
        <p:spPr>
          <a:xfrm>
            <a:off x="7462788" y="1426669"/>
            <a:ext cx="4533740" cy="5169856"/>
          </a:xfrm>
          <a:prstGeom prst="rect">
            <a:avLst/>
          </a:prstGeom>
        </p:spPr>
      </p:pic>
    </p:spTree>
    <p:extLst>
      <p:ext uri="{BB962C8B-B14F-4D97-AF65-F5344CB8AC3E}">
        <p14:creationId xmlns:p14="http://schemas.microsoft.com/office/powerpoint/2010/main" val="122788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8C8AB9-914C-4D1C-8749-11E04C5AADEC}"/>
              </a:ext>
            </a:extLst>
          </p:cNvPr>
          <p:cNvPicPr>
            <a:picLocks noChangeAspect="1"/>
          </p:cNvPicPr>
          <p:nvPr/>
        </p:nvPicPr>
        <p:blipFill>
          <a:blip r:embed="rId2"/>
          <a:stretch>
            <a:fillRect/>
          </a:stretch>
        </p:blipFill>
        <p:spPr>
          <a:xfrm>
            <a:off x="0" y="0"/>
            <a:ext cx="12192000" cy="723615"/>
          </a:xfrm>
          <a:prstGeom prst="rect">
            <a:avLst/>
          </a:prstGeom>
        </p:spPr>
      </p:pic>
      <p:sp>
        <p:nvSpPr>
          <p:cNvPr id="6" name="TextBox 5">
            <a:extLst>
              <a:ext uri="{FF2B5EF4-FFF2-40B4-BE49-F238E27FC236}">
                <a16:creationId xmlns="" xmlns:a16="http://schemas.microsoft.com/office/drawing/2014/main" id="{946EB568-A1FC-4D55-8FE8-11F168690AFC}"/>
              </a:ext>
            </a:extLst>
          </p:cNvPr>
          <p:cNvSpPr txBox="1"/>
          <p:nvPr/>
        </p:nvSpPr>
        <p:spPr>
          <a:xfrm>
            <a:off x="246363" y="71622"/>
            <a:ext cx="5538801" cy="523220"/>
          </a:xfrm>
          <a:prstGeom prst="rect">
            <a:avLst/>
          </a:prstGeom>
          <a:noFill/>
        </p:spPr>
        <p:txBody>
          <a:bodyPr wrap="square" rtlCol="0">
            <a:spAutoFit/>
          </a:bodyPr>
          <a:lstStyle/>
          <a:p>
            <a:r>
              <a:rPr lang="en-GB" sz="2800" dirty="0">
                <a:solidFill>
                  <a:schemeClr val="bg1"/>
                </a:solidFill>
                <a:latin typeface="Helvetica" pitchFamily="34" charset="0"/>
              </a:rPr>
              <a:t>Place Partnerships - Sheffield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 y="1732208"/>
            <a:ext cx="6335942" cy="48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44142" y="1595052"/>
            <a:ext cx="4924269" cy="5078313"/>
          </a:xfrm>
          <a:prstGeom prst="rect">
            <a:avLst/>
          </a:prstGeom>
          <a:noFill/>
        </p:spPr>
        <p:txBody>
          <a:bodyPr wrap="square" rtlCol="0">
            <a:spAutoFit/>
          </a:bodyPr>
          <a:lstStyle/>
          <a:p>
            <a:r>
              <a:rPr lang="en-GB" sz="1200" dirty="0">
                <a:latin typeface="Helvetica" panose="020B0604020202020204" pitchFamily="34" charset="0"/>
                <a:cs typeface="Helvetica" panose="020B0604020202020204" pitchFamily="34" charset="0"/>
              </a:rPr>
              <a:t>Primary care will remain resilient through the wrap around infrastructure supporting PCN’s and practices in Estates, Digital, Workforce and Financial priorities. </a:t>
            </a:r>
          </a:p>
          <a:p>
            <a:r>
              <a:rPr lang="en-GB" sz="1200" b="1" dirty="0">
                <a:latin typeface="Helvetica" panose="020B0604020202020204" pitchFamily="34" charset="0"/>
                <a:cs typeface="Helvetica" panose="020B0604020202020204" pitchFamily="34" charset="0"/>
              </a:rPr>
              <a:t>Covid-19</a:t>
            </a:r>
            <a:r>
              <a:rPr lang="en-GB" sz="1200" dirty="0">
                <a:latin typeface="Helvetica" panose="020B0604020202020204" pitchFamily="34" charset="0"/>
                <a:cs typeface="Helvetica" panose="020B0604020202020204" pitchFamily="34" charset="0"/>
              </a:rPr>
              <a:t> – addressing winter pressures, flu and the second surge  in general practice with responsive support, hot and cold hubs will continue to mobilise matching capacity to demand and delivering vaccination programmes.</a:t>
            </a:r>
          </a:p>
          <a:p>
            <a:r>
              <a:rPr lang="en-GB" sz="1200" b="1" dirty="0">
                <a:latin typeface="Helvetica" panose="020B0604020202020204" pitchFamily="34" charset="0"/>
                <a:cs typeface="Helvetica" panose="020B0604020202020204" pitchFamily="34" charset="0"/>
              </a:rPr>
              <a:t>Primary Care Access- </a:t>
            </a:r>
            <a:r>
              <a:rPr lang="en-GB" sz="1200" dirty="0">
                <a:latin typeface="Helvetica" panose="020B0604020202020204" pitchFamily="34" charset="0"/>
                <a:cs typeface="Helvetica" panose="020B0604020202020204" pitchFamily="34" charset="0"/>
              </a:rPr>
              <a:t>We’ll work to create equitable , joined up access to primary care both in and out of hours ensuring an integrated approach across practice, PCN and citywide footprints and with partner organisations.</a:t>
            </a:r>
          </a:p>
          <a:p>
            <a:r>
              <a:rPr lang="en-GB" sz="1200" b="1" dirty="0">
                <a:latin typeface="Helvetica" panose="020B0604020202020204" pitchFamily="34" charset="0"/>
                <a:cs typeface="Helvetica" panose="020B0604020202020204" pitchFamily="34" charset="0"/>
              </a:rPr>
              <a:t>Planned care- </a:t>
            </a:r>
            <a:r>
              <a:rPr lang="en-GB" sz="1200" dirty="0">
                <a:latin typeface="Helvetica" panose="020B0604020202020204" pitchFamily="34" charset="0"/>
                <a:cs typeface="Helvetica" panose="020B0604020202020204" pitchFamily="34" charset="0"/>
              </a:rPr>
              <a:t>For people needing non-emergency care, we are taking a joined-up approach across primary and secondary care including integrated working between generalist and specialist. </a:t>
            </a:r>
          </a:p>
          <a:p>
            <a:r>
              <a:rPr lang="en-GB" sz="1200" b="1" dirty="0">
                <a:latin typeface="Helvetica" panose="020B0604020202020204" pitchFamily="34" charset="0"/>
                <a:cs typeface="Helvetica" panose="020B0604020202020204" pitchFamily="34" charset="0"/>
              </a:rPr>
              <a:t>Community and supporting people at home </a:t>
            </a:r>
            <a:r>
              <a:rPr lang="en-GB" sz="1200" dirty="0">
                <a:latin typeface="Helvetica" panose="020B0604020202020204" pitchFamily="34" charset="0"/>
                <a:cs typeface="Helvetica" panose="020B0604020202020204" pitchFamily="34" charset="0"/>
              </a:rPr>
              <a:t>The connections between our community-based services will be clear and people will understand how different services work together.  These connections are strengthening.</a:t>
            </a:r>
          </a:p>
          <a:p>
            <a:r>
              <a:rPr lang="en-GB" sz="1200" b="1" dirty="0">
                <a:latin typeface="Helvetica" panose="020B0604020202020204" pitchFamily="34" charset="0"/>
                <a:cs typeface="Helvetica" panose="020B0604020202020204" pitchFamily="34" charset="0"/>
              </a:rPr>
              <a:t>Workforce wellbeing </a:t>
            </a:r>
            <a:r>
              <a:rPr lang="en-GB" sz="1200" dirty="0">
                <a:latin typeface="Helvetica" panose="020B0604020202020204" pitchFamily="34" charset="0"/>
                <a:cs typeface="Helvetica" panose="020B0604020202020204" pitchFamily="34" charset="0"/>
              </a:rPr>
              <a:t>we will support the primary care workforce with additional  roles and focus on staff retention, training and development. We will continue to look after our staff health and wellbeing. </a:t>
            </a:r>
          </a:p>
          <a:p>
            <a:r>
              <a:rPr lang="en-GB" sz="1200" b="1" dirty="0">
                <a:latin typeface="Helvetica" panose="020B0604020202020204" pitchFamily="34" charset="0"/>
                <a:cs typeface="Helvetica" panose="020B0604020202020204" pitchFamily="34" charset="0"/>
              </a:rPr>
              <a:t>PCN Development  </a:t>
            </a:r>
            <a:r>
              <a:rPr lang="en-GB" sz="1200" dirty="0">
                <a:latin typeface="Helvetica" panose="020B0604020202020204" pitchFamily="34" charset="0"/>
                <a:cs typeface="Helvetica" panose="020B0604020202020204" pitchFamily="34" charset="0"/>
              </a:rPr>
              <a:t>we will focus on  the  co-ordination of care and support for patients  with  escalating and complex physical , mental and  social care needs across disciplines and organisations. </a:t>
            </a:r>
          </a:p>
          <a:p>
            <a:r>
              <a:rPr lang="en-GB" sz="1200" b="1" dirty="0">
                <a:latin typeface="Helvetica" panose="020B0604020202020204" pitchFamily="34" charset="0"/>
                <a:cs typeface="Helvetica" panose="020B0604020202020204" pitchFamily="34" charset="0"/>
              </a:rPr>
              <a:t>Reducing Health Inequalities </a:t>
            </a:r>
            <a:r>
              <a:rPr lang="en-GB" sz="1200" dirty="0">
                <a:latin typeface="Helvetica" panose="020B0604020202020204" pitchFamily="34" charset="0"/>
                <a:cs typeface="Helvetica" panose="020B0604020202020204" pitchFamily="34" charset="0"/>
              </a:rPr>
              <a:t>through  support and investment in areas of high deprivation and greatest need.</a:t>
            </a:r>
            <a:endParaRPr lang="en-GB" sz="1200" b="1" dirty="0"/>
          </a:p>
        </p:txBody>
      </p:sp>
      <p:pic>
        <p:nvPicPr>
          <p:cNvPr id="2" name="Picture 1">
            <a:extLst>
              <a:ext uri="{FF2B5EF4-FFF2-40B4-BE49-F238E27FC236}">
                <a16:creationId xmlns="" xmlns:a16="http://schemas.microsoft.com/office/drawing/2014/main" id="{2A50A0AC-F261-493C-8D82-CFBA8DC0A653}"/>
              </a:ext>
            </a:extLst>
          </p:cNvPr>
          <p:cNvPicPr>
            <a:picLocks noChangeAspect="1"/>
          </p:cNvPicPr>
          <p:nvPr/>
        </p:nvPicPr>
        <p:blipFill>
          <a:blip r:embed="rId4"/>
          <a:stretch>
            <a:fillRect/>
          </a:stretch>
        </p:blipFill>
        <p:spPr>
          <a:xfrm>
            <a:off x="6644142" y="977954"/>
            <a:ext cx="4267570" cy="499915"/>
          </a:xfrm>
          <a:prstGeom prst="rect">
            <a:avLst/>
          </a:prstGeom>
        </p:spPr>
      </p:pic>
    </p:spTree>
    <p:extLst>
      <p:ext uri="{BB962C8B-B14F-4D97-AF65-F5344CB8AC3E}">
        <p14:creationId xmlns:p14="http://schemas.microsoft.com/office/powerpoint/2010/main" val="348982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11233</TotalTime>
  <Words>4868</Words>
  <Application>Microsoft Office PowerPoint</Application>
  <PresentationFormat>Custom</PresentationFormat>
  <Paragraphs>291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Curran</dc:creator>
  <cp:lastModifiedBy>Sherburn, Laura</cp:lastModifiedBy>
  <cp:revision>266</cp:revision>
  <dcterms:created xsi:type="dcterms:W3CDTF">2020-07-17T13:14:04Z</dcterms:created>
  <dcterms:modified xsi:type="dcterms:W3CDTF">2021-03-09T17:54:48Z</dcterms:modified>
</cp:coreProperties>
</file>