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298" r:id="rId4"/>
    <p:sldId id="283" r:id="rId5"/>
    <p:sldId id="284" r:id="rId6"/>
    <p:sldId id="293" r:id="rId7"/>
    <p:sldId id="297" r:id="rId8"/>
    <p:sldId id="294" r:id="rId9"/>
    <p:sldId id="299" r:id="rId10"/>
    <p:sldId id="292" r:id="rId11"/>
    <p:sldId id="281" r:id="rId12"/>
    <p:sldId id="300" r:id="rId13"/>
    <p:sldId id="296" r:id="rId1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8352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Cash value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Sheet1!$A$2:$A$18</c:f>
              <c:strCache>
                <c:ptCount val="17"/>
                <c:pt idx="0">
                  <c:v>04-05</c:v>
                </c:pt>
                <c:pt idx="1">
                  <c:v>05-06</c:v>
                </c:pt>
                <c:pt idx="2">
                  <c:v>06-07</c:v>
                </c:pt>
                <c:pt idx="3">
                  <c:v>07-08</c:v>
                </c:pt>
                <c:pt idx="4">
                  <c:v>08-09</c:v>
                </c:pt>
                <c:pt idx="5">
                  <c:v>09-10</c:v>
                </c:pt>
                <c:pt idx="6">
                  <c:v>10-11</c:v>
                </c:pt>
                <c:pt idx="7">
                  <c:v>11-12</c:v>
                </c:pt>
                <c:pt idx="8">
                  <c:v>12-13</c:v>
                </c:pt>
                <c:pt idx="9">
                  <c:v>13-14</c:v>
                </c:pt>
                <c:pt idx="10">
                  <c:v>14-15</c:v>
                </c:pt>
                <c:pt idx="11">
                  <c:v>15-16</c:v>
                </c:pt>
                <c:pt idx="12">
                  <c:v>16-17</c:v>
                </c:pt>
                <c:pt idx="13">
                  <c:v>17-18</c:v>
                </c:pt>
                <c:pt idx="14">
                  <c:v>18-19</c:v>
                </c:pt>
                <c:pt idx="15">
                  <c:v>19-20</c:v>
                </c:pt>
                <c:pt idx="16">
                  <c:v>20-21</c:v>
                </c:pt>
              </c:strCache>
            </c:strRef>
          </c:cat>
          <c:val>
            <c:numRef>
              <c:f>Sheet1!$B$2:$B$18</c:f>
              <c:numCache>
                <c:formatCode>#,##0</c:formatCode>
                <c:ptCount val="17"/>
                <c:pt idx="0">
                  <c:v>65647</c:v>
                </c:pt>
                <c:pt idx="1">
                  <c:v>73420</c:v>
                </c:pt>
                <c:pt idx="2">
                  <c:v>75776</c:v>
                </c:pt>
                <c:pt idx="3">
                  <c:v>82182</c:v>
                </c:pt>
                <c:pt idx="4">
                  <c:v>85213</c:v>
                </c:pt>
                <c:pt idx="5">
                  <c:v>92289</c:v>
                </c:pt>
                <c:pt idx="6">
                  <c:v>94534</c:v>
                </c:pt>
                <c:pt idx="7">
                  <c:v>95930</c:v>
                </c:pt>
                <c:pt idx="8">
                  <c:v>97533</c:v>
                </c:pt>
                <c:pt idx="9">
                  <c:v>101574</c:v>
                </c:pt>
                <c:pt idx="10">
                  <c:v>106966</c:v>
                </c:pt>
                <c:pt idx="11">
                  <c:v>110467</c:v>
                </c:pt>
                <c:pt idx="12">
                  <c:v>113773</c:v>
                </c:pt>
                <c:pt idx="13">
                  <c:v>115852</c:v>
                </c:pt>
                <c:pt idx="14">
                  <c:v>120116</c:v>
                </c:pt>
                <c:pt idx="15">
                  <c:v>129792</c:v>
                </c:pt>
                <c:pt idx="16">
                  <c:v>153920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EA-48B3-8A70-43C60A9F45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 value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Sheet1!$A$2:$A$18</c:f>
              <c:strCache>
                <c:ptCount val="17"/>
                <c:pt idx="0">
                  <c:v>04-05</c:v>
                </c:pt>
                <c:pt idx="1">
                  <c:v>05-06</c:v>
                </c:pt>
                <c:pt idx="2">
                  <c:v>06-07</c:v>
                </c:pt>
                <c:pt idx="3">
                  <c:v>07-08</c:v>
                </c:pt>
                <c:pt idx="4">
                  <c:v>08-09</c:v>
                </c:pt>
                <c:pt idx="5">
                  <c:v>09-10</c:v>
                </c:pt>
                <c:pt idx="6">
                  <c:v>10-11</c:v>
                </c:pt>
                <c:pt idx="7">
                  <c:v>11-12</c:v>
                </c:pt>
                <c:pt idx="8">
                  <c:v>12-13</c:v>
                </c:pt>
                <c:pt idx="9">
                  <c:v>13-14</c:v>
                </c:pt>
                <c:pt idx="10">
                  <c:v>14-15</c:v>
                </c:pt>
                <c:pt idx="11">
                  <c:v>15-16</c:v>
                </c:pt>
                <c:pt idx="12">
                  <c:v>16-17</c:v>
                </c:pt>
                <c:pt idx="13">
                  <c:v>17-18</c:v>
                </c:pt>
                <c:pt idx="14">
                  <c:v>18-19</c:v>
                </c:pt>
                <c:pt idx="15">
                  <c:v>19-20</c:v>
                </c:pt>
                <c:pt idx="16">
                  <c:v>20-21</c:v>
                </c:pt>
              </c:strCache>
            </c:strRef>
          </c:cat>
          <c:val>
            <c:numRef>
              <c:f>Sheet1!$C$2:$C$18</c:f>
              <c:numCache>
                <c:formatCode>#,##0</c:formatCode>
                <c:ptCount val="17"/>
                <c:pt idx="0">
                  <c:v>93830</c:v>
                </c:pt>
                <c:pt idx="1">
                  <c:v>102123</c:v>
                </c:pt>
                <c:pt idx="2">
                  <c:v>102335</c:v>
                </c:pt>
                <c:pt idx="3">
                  <c:v>108426</c:v>
                </c:pt>
                <c:pt idx="4">
                  <c:v>108506</c:v>
                </c:pt>
                <c:pt idx="5">
                  <c:v>115964</c:v>
                </c:pt>
                <c:pt idx="6">
                  <c:v>116836</c:v>
                </c:pt>
                <c:pt idx="7">
                  <c:v>116496</c:v>
                </c:pt>
                <c:pt idx="8">
                  <c:v>116425</c:v>
                </c:pt>
                <c:pt idx="9">
                  <c:v>118781</c:v>
                </c:pt>
                <c:pt idx="10">
                  <c:v>123723</c:v>
                </c:pt>
                <c:pt idx="11">
                  <c:v>126764</c:v>
                </c:pt>
                <c:pt idx="12">
                  <c:v>127931</c:v>
                </c:pt>
                <c:pt idx="13">
                  <c:v>128132</c:v>
                </c:pt>
                <c:pt idx="14">
                  <c:v>130515</c:v>
                </c:pt>
                <c:pt idx="15">
                  <c:v>137455</c:v>
                </c:pt>
                <c:pt idx="16">
                  <c:v>153920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EA-48B3-8A70-43C60A9F45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GP share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Sheet1!$A$2:$A$18</c:f>
              <c:strCache>
                <c:ptCount val="17"/>
                <c:pt idx="0">
                  <c:v>04-05</c:v>
                </c:pt>
                <c:pt idx="1">
                  <c:v>05-06</c:v>
                </c:pt>
                <c:pt idx="2">
                  <c:v>06-07</c:v>
                </c:pt>
                <c:pt idx="3">
                  <c:v>07-08</c:v>
                </c:pt>
                <c:pt idx="4">
                  <c:v>08-09</c:v>
                </c:pt>
                <c:pt idx="5">
                  <c:v>09-10</c:v>
                </c:pt>
                <c:pt idx="6">
                  <c:v>10-11</c:v>
                </c:pt>
                <c:pt idx="7">
                  <c:v>11-12</c:v>
                </c:pt>
                <c:pt idx="8">
                  <c:v>12-13</c:v>
                </c:pt>
                <c:pt idx="9">
                  <c:v>13-14</c:v>
                </c:pt>
                <c:pt idx="10">
                  <c:v>14-15</c:v>
                </c:pt>
                <c:pt idx="11">
                  <c:v>15-16</c:v>
                </c:pt>
                <c:pt idx="12">
                  <c:v>16-17</c:v>
                </c:pt>
                <c:pt idx="13">
                  <c:v>17-18</c:v>
                </c:pt>
                <c:pt idx="14">
                  <c:v>18-19</c:v>
                </c:pt>
                <c:pt idx="15">
                  <c:v>19-20</c:v>
                </c:pt>
                <c:pt idx="16">
                  <c:v>20-21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2" formatCode="#,##0.00">
                  <c:v>7757.02</c:v>
                </c:pt>
                <c:pt idx="3" formatCode="#,##0.00">
                  <c:v>7867.21</c:v>
                </c:pt>
                <c:pt idx="4" formatCode="#,##0.00">
                  <c:v>7957.43</c:v>
                </c:pt>
                <c:pt idx="5" formatCode="#,##0.00">
                  <c:v>8321.01</c:v>
                </c:pt>
                <c:pt idx="6" formatCode="#,##0.00">
                  <c:v>8349.3700000000008</c:v>
                </c:pt>
                <c:pt idx="7" formatCode="#,##0.00">
                  <c:v>8397.0400000000009</c:v>
                </c:pt>
                <c:pt idx="8" formatCode="#,##0.00">
                  <c:v>8459.26</c:v>
                </c:pt>
                <c:pt idx="9" formatCode="#,##0.00">
                  <c:v>8766.11</c:v>
                </c:pt>
                <c:pt idx="10" formatCode="#,##0.00">
                  <c:v>9001.0499999999993</c:v>
                </c:pt>
                <c:pt idx="11" formatCode="#,##0.00">
                  <c:v>9088.4599999999991</c:v>
                </c:pt>
                <c:pt idx="12" formatCode="#,##0.00">
                  <c:v>9603.67</c:v>
                </c:pt>
                <c:pt idx="13" formatCode="#,##0.00">
                  <c:v>10197.969999999999</c:v>
                </c:pt>
                <c:pt idx="14" formatCode="#,##0.00">
                  <c:v>10535.89</c:v>
                </c:pt>
                <c:pt idx="15" formatCode="#,##0.00">
                  <c:v>11592.02</c:v>
                </c:pt>
                <c:pt idx="16" formatCode="#,##0.00">
                  <c:v>12619.58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EA-48B3-8A70-43C60A9F45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Real value2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Sheet1!$A$2:$A$18</c:f>
              <c:strCache>
                <c:ptCount val="17"/>
                <c:pt idx="0">
                  <c:v>04-05</c:v>
                </c:pt>
                <c:pt idx="1">
                  <c:v>05-06</c:v>
                </c:pt>
                <c:pt idx="2">
                  <c:v>06-07</c:v>
                </c:pt>
                <c:pt idx="3">
                  <c:v>07-08</c:v>
                </c:pt>
                <c:pt idx="4">
                  <c:v>08-09</c:v>
                </c:pt>
                <c:pt idx="5">
                  <c:v>09-10</c:v>
                </c:pt>
                <c:pt idx="6">
                  <c:v>10-11</c:v>
                </c:pt>
                <c:pt idx="7">
                  <c:v>11-12</c:v>
                </c:pt>
                <c:pt idx="8">
                  <c:v>12-13</c:v>
                </c:pt>
                <c:pt idx="9">
                  <c:v>13-14</c:v>
                </c:pt>
                <c:pt idx="10">
                  <c:v>14-15</c:v>
                </c:pt>
                <c:pt idx="11">
                  <c:v>15-16</c:v>
                </c:pt>
                <c:pt idx="12">
                  <c:v>16-17</c:v>
                </c:pt>
                <c:pt idx="13">
                  <c:v>17-18</c:v>
                </c:pt>
                <c:pt idx="14">
                  <c:v>18-19</c:v>
                </c:pt>
                <c:pt idx="15">
                  <c:v>19-20</c:v>
                </c:pt>
                <c:pt idx="16">
                  <c:v>20-21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2" formatCode="#,##0.00">
                  <c:v>10475.81</c:v>
                </c:pt>
                <c:pt idx="3" formatCode="#,##0.00">
                  <c:v>10379.59</c:v>
                </c:pt>
                <c:pt idx="4" formatCode="#,##0.00">
                  <c:v>10132.59</c:v>
                </c:pt>
                <c:pt idx="5" formatCode="#,##0.00">
                  <c:v>10455.629999999999</c:v>
                </c:pt>
                <c:pt idx="6" formatCode="#,##0.00">
                  <c:v>10319.08</c:v>
                </c:pt>
                <c:pt idx="7" formatCode="#,##0.00">
                  <c:v>10197.27</c:v>
                </c:pt>
                <c:pt idx="8" formatCode="#,##0.00">
                  <c:v>10097.84</c:v>
                </c:pt>
                <c:pt idx="9" formatCode="#,##0.00">
                  <c:v>10251.08</c:v>
                </c:pt>
                <c:pt idx="10" formatCode="#,##0.00">
                  <c:v>10411.129999999999</c:v>
                </c:pt>
                <c:pt idx="11" formatCode="#,##0.00">
                  <c:v>10429.24</c:v>
                </c:pt>
                <c:pt idx="12" formatCode="#,##0.00">
                  <c:v>10798.77</c:v>
                </c:pt>
                <c:pt idx="13" formatCode="#,##0.00">
                  <c:v>11278.94</c:v>
                </c:pt>
                <c:pt idx="14" formatCode="#,##0.00">
                  <c:v>11448.07</c:v>
                </c:pt>
                <c:pt idx="15" formatCode="#,##0.00">
                  <c:v>12276.43</c:v>
                </c:pt>
                <c:pt idx="16" formatCode="#,##0.00">
                  <c:v>12619.58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EA-48B3-8A70-43C60A9F4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038768"/>
        <c:axId val="485479152"/>
      </c:lineChart>
      <c:catAx>
        <c:axId val="47003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479152"/>
        <c:crosses val="autoZero"/>
        <c:auto val="1"/>
        <c:lblAlgn val="ctr"/>
        <c:lblOffset val="100"/>
        <c:noMultiLvlLbl val="0"/>
      </c:catAx>
      <c:valAx>
        <c:axId val="48547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03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 share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Sheet1!$A$2:$A$18</c:f>
              <c:strCache>
                <c:ptCount val="17"/>
                <c:pt idx="0">
                  <c:v>04-05</c:v>
                </c:pt>
                <c:pt idx="1">
                  <c:v>05-06</c:v>
                </c:pt>
                <c:pt idx="2">
                  <c:v>06-07</c:v>
                </c:pt>
                <c:pt idx="3">
                  <c:v>07-08</c:v>
                </c:pt>
                <c:pt idx="4">
                  <c:v>08-09</c:v>
                </c:pt>
                <c:pt idx="5">
                  <c:v>09-10</c:v>
                </c:pt>
                <c:pt idx="6">
                  <c:v>10-11</c:v>
                </c:pt>
                <c:pt idx="7">
                  <c:v>11-12</c:v>
                </c:pt>
                <c:pt idx="8">
                  <c:v>12-13</c:v>
                </c:pt>
                <c:pt idx="9">
                  <c:v>13-14</c:v>
                </c:pt>
                <c:pt idx="10">
                  <c:v>14-15</c:v>
                </c:pt>
                <c:pt idx="11">
                  <c:v>15-16</c:v>
                </c:pt>
                <c:pt idx="12">
                  <c:v>16-17</c:v>
                </c:pt>
                <c:pt idx="13">
                  <c:v>17-18</c:v>
                </c:pt>
                <c:pt idx="14">
                  <c:v>18-19</c:v>
                </c:pt>
                <c:pt idx="15">
                  <c:v>19-20</c:v>
                </c:pt>
                <c:pt idx="16">
                  <c:v>20-21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2">
                  <c:v>10.24</c:v>
                </c:pt>
                <c:pt idx="3">
                  <c:v>9.57</c:v>
                </c:pt>
                <c:pt idx="4">
                  <c:v>9.34</c:v>
                </c:pt>
                <c:pt idx="5">
                  <c:v>9.01</c:v>
                </c:pt>
                <c:pt idx="6">
                  <c:v>8.83</c:v>
                </c:pt>
                <c:pt idx="7">
                  <c:v>8.75</c:v>
                </c:pt>
                <c:pt idx="8">
                  <c:v>8.67</c:v>
                </c:pt>
                <c:pt idx="9">
                  <c:v>8.6300000000000008</c:v>
                </c:pt>
                <c:pt idx="10">
                  <c:v>8.41</c:v>
                </c:pt>
                <c:pt idx="11">
                  <c:v>8.23</c:v>
                </c:pt>
                <c:pt idx="12">
                  <c:v>8.44</c:v>
                </c:pt>
                <c:pt idx="13">
                  <c:v>8.8000000000000007</c:v>
                </c:pt>
                <c:pt idx="14">
                  <c:v>8.77</c:v>
                </c:pt>
                <c:pt idx="15">
                  <c:v>8.93</c:v>
                </c:pt>
                <c:pt idx="16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B2-49C0-AABF-8295ACD1B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900952"/>
        <c:axId val="53790341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2222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Sheet1!$A$2:$A$18</c15:sqref>
                        </c15:formulaRef>
                      </c:ext>
                    </c:extLst>
                    <c:strCache>
                      <c:ptCount val="17"/>
                      <c:pt idx="0">
                        <c:v>04-05</c:v>
                      </c:pt>
                      <c:pt idx="1">
                        <c:v>05-06</c:v>
                      </c:pt>
                      <c:pt idx="2">
                        <c:v>06-07</c:v>
                      </c:pt>
                      <c:pt idx="3">
                        <c:v>07-08</c:v>
                      </c:pt>
                      <c:pt idx="4">
                        <c:v>08-09</c:v>
                      </c:pt>
                      <c:pt idx="5">
                        <c:v>09-10</c:v>
                      </c:pt>
                      <c:pt idx="6">
                        <c:v>10-11</c:v>
                      </c:pt>
                      <c:pt idx="7">
                        <c:v>11-12</c:v>
                      </c:pt>
                      <c:pt idx="8">
                        <c:v>12-13</c:v>
                      </c:pt>
                      <c:pt idx="9">
                        <c:v>13-14</c:v>
                      </c:pt>
                      <c:pt idx="10">
                        <c:v>14-15</c:v>
                      </c:pt>
                      <c:pt idx="11">
                        <c:v>15-16</c:v>
                      </c:pt>
                      <c:pt idx="12">
                        <c:v>16-17</c:v>
                      </c:pt>
                      <c:pt idx="13">
                        <c:v>17-18</c:v>
                      </c:pt>
                      <c:pt idx="14">
                        <c:v>18-19</c:v>
                      </c:pt>
                      <c:pt idx="15">
                        <c:v>19-20</c:v>
                      </c:pt>
                      <c:pt idx="16">
                        <c:v>20-21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Sheet1!$C$2:$C$18</c15:sqref>
                        </c15:formulaRef>
                      </c:ext>
                    </c:extLst>
                    <c:numCache>
                      <c:formatCode>General</c:formatCode>
                      <c:ptCount val="17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1FB2-49C0-AABF-8295ACD1B441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ln w="2222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Sheet1!$A$2:$A$18</c15:sqref>
                        </c15:formulaRef>
                      </c:ext>
                    </c:extLst>
                    <c:strCache>
                      <c:ptCount val="17"/>
                      <c:pt idx="0">
                        <c:v>04-05</c:v>
                      </c:pt>
                      <c:pt idx="1">
                        <c:v>05-06</c:v>
                      </c:pt>
                      <c:pt idx="2">
                        <c:v>06-07</c:v>
                      </c:pt>
                      <c:pt idx="3">
                        <c:v>07-08</c:v>
                      </c:pt>
                      <c:pt idx="4">
                        <c:v>08-09</c:v>
                      </c:pt>
                      <c:pt idx="5">
                        <c:v>09-10</c:v>
                      </c:pt>
                      <c:pt idx="6">
                        <c:v>10-11</c:v>
                      </c:pt>
                      <c:pt idx="7">
                        <c:v>11-12</c:v>
                      </c:pt>
                      <c:pt idx="8">
                        <c:v>12-13</c:v>
                      </c:pt>
                      <c:pt idx="9">
                        <c:v>13-14</c:v>
                      </c:pt>
                      <c:pt idx="10">
                        <c:v>14-15</c:v>
                      </c:pt>
                      <c:pt idx="11">
                        <c:v>15-16</c:v>
                      </c:pt>
                      <c:pt idx="12">
                        <c:v>16-17</c:v>
                      </c:pt>
                      <c:pt idx="13">
                        <c:v>17-18</c:v>
                      </c:pt>
                      <c:pt idx="14">
                        <c:v>18-19</c:v>
                      </c:pt>
                      <c:pt idx="15">
                        <c:v>19-20</c:v>
                      </c:pt>
                      <c:pt idx="16">
                        <c:v>20-21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Sheet1!$D$2:$D$18</c15:sqref>
                        </c15:formulaRef>
                      </c:ext>
                    </c:extLst>
                    <c:numCache>
                      <c:formatCode>General</c:formatCode>
                      <c:ptCount val="17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FB2-49C0-AABF-8295ACD1B441}"/>
                  </c:ext>
                </c:extLst>
              </c15:ser>
            </c15:filteredLineSeries>
          </c:ext>
        </c:extLst>
      </c:lineChart>
      <c:catAx>
        <c:axId val="537900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903416"/>
        <c:crosses val="autoZero"/>
        <c:auto val="1"/>
        <c:lblAlgn val="ctr"/>
        <c:lblOffset val="100"/>
        <c:noMultiLvlLbl val="0"/>
      </c:catAx>
      <c:valAx>
        <c:axId val="537903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900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76B3BC3-D150-499B-B7F6-421A4A721EBB}" type="datetime1">
              <a:rPr lang="en-GB" smtClean="0"/>
              <a:t>20/03/2023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9E16F-2624-4A0A-B428-3154A2530022}" type="datetime1">
              <a:rPr lang="en-GB" smtClean="0"/>
              <a:pPr/>
              <a:t>20/03/2023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noProof="0" smtClean="0"/>
              <a:t>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3453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48222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971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8607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686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2734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5541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2215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71240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54503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926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en-GB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and Drop </a:t>
            </a:r>
            <a:br>
              <a:rPr lang="en-GB" noProof="0"/>
            </a:br>
            <a:r>
              <a:rPr lang="en-GB" noProof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en-GB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and Drop </a:t>
            </a:r>
            <a:br>
              <a:rPr lang="en-GB" noProof="0"/>
            </a:br>
            <a:r>
              <a:rPr lang="en-GB" noProof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en-GB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en-GB" sz="2500" b="1" i="0" spc="-100" noProof="0">
                <a:solidFill>
                  <a:schemeClr val="accent1"/>
                </a:solidFill>
                <a:latin typeface="+mj-lt"/>
              </a:rPr>
              <a:t>TREY</a:t>
            </a:r>
            <a:r>
              <a:rPr lang="en-GB" sz="1600" b="1" i="0" spc="-100" noProof="0">
                <a:solidFill>
                  <a:schemeClr val="accent1"/>
                </a:solidFill>
                <a:latin typeface="+mj-lt"/>
              </a:rPr>
              <a:t> </a:t>
            </a:r>
            <a:br>
              <a:rPr lang="en-GB" sz="1600" b="1" i="0" spc="-100" baseline="0" noProof="0">
                <a:solidFill>
                  <a:schemeClr val="accent1"/>
                </a:solidFill>
                <a:latin typeface="+mj-lt"/>
              </a:rPr>
            </a:br>
            <a:r>
              <a:rPr lang="en-GB" sz="1200" b="0" i="0" spc="140" noProof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a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rtl="0"/>
            <a:r>
              <a:rPr lang="en-GB" dirty="0"/>
              <a:t>Integrated Care Systems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 rtlCol="0"/>
          <a:lstStyle/>
          <a:p>
            <a:pPr rtl="0"/>
            <a:r>
              <a:rPr lang="en-GB" dirty="0"/>
              <a:t>What do they mean for GPs?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9871266" y="4183451"/>
            <a:ext cx="2320734" cy="522629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en-GB" sz="3600" b="1" i="0" spc="-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PULSE</a:t>
            </a:r>
            <a:r>
              <a:rPr lang="en-GB" sz="2400" b="1" i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br>
              <a:rPr lang="en-GB" sz="24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en-GB" sz="2400" b="1" i="0" spc="-10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 rtl="0">
              <a:lnSpc>
                <a:spcPts val="1000"/>
              </a:lnSpc>
            </a:pPr>
            <a:r>
              <a:rPr lang="en-GB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GB" dirty="0"/>
              <a:t>What are the building blocks of integrated care?</a:t>
            </a:r>
          </a:p>
        </p:txBody>
      </p:sp>
      <p:sp>
        <p:nvSpPr>
          <p:cNvPr id="12" name="Rectangle 11" descr="Accent block left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1437843"/>
            <a:ext cx="1514557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80460"/>
            <a:ext cx="2949370" cy="360000"/>
          </a:xfrm>
        </p:spPr>
        <p:txBody>
          <a:bodyPr rtlCol="0"/>
          <a:lstStyle/>
          <a:p>
            <a:pPr rtl="0"/>
            <a:r>
              <a:rPr lang="en-GB" sz="1800" dirty="0"/>
              <a:t>Improved efficiency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116" y="2525157"/>
            <a:ext cx="2596951" cy="2194694"/>
          </a:xfrm>
        </p:spPr>
        <p:txBody>
          <a:bodyPr rtlCol="0"/>
          <a:lstStyle/>
          <a:p>
            <a:pPr marL="266700" lvl="1" indent="0" rtl="0">
              <a:buNone/>
            </a:pPr>
            <a:r>
              <a:rPr lang="en-GB" dirty="0"/>
              <a:t>. Payment for performance</a:t>
            </a:r>
          </a:p>
          <a:p>
            <a:pPr marL="266700" lvl="1" indent="0" rtl="0">
              <a:buNone/>
            </a:pPr>
            <a:r>
              <a:rPr lang="en-GB" dirty="0"/>
              <a:t>.</a:t>
            </a:r>
          </a:p>
          <a:p>
            <a:pPr marL="266700" lvl="1" indent="0" rtl="0">
              <a:buNone/>
            </a:pPr>
            <a:r>
              <a:rPr lang="en-GB" dirty="0"/>
              <a:t>.</a:t>
            </a:r>
          </a:p>
          <a:p>
            <a:pPr marL="266700" lvl="1" indent="0" rtl="0">
              <a:buNone/>
            </a:pPr>
            <a:r>
              <a:rPr lang="en-GB" dirty="0"/>
              <a:t>.</a:t>
            </a:r>
          </a:p>
          <a:p>
            <a:pPr marL="266700" lvl="1" indent="0" rtl="0">
              <a:buNone/>
            </a:pPr>
            <a:r>
              <a:rPr lang="en-GB" dirty="0"/>
              <a:t>.</a:t>
            </a:r>
          </a:p>
          <a:p>
            <a:pPr marL="266700" lvl="1" indent="0" rtl="0">
              <a:buNone/>
            </a:pPr>
            <a:r>
              <a:rPr lang="en-GB" dirty="0"/>
              <a:t>.</a:t>
            </a:r>
          </a:p>
          <a:p>
            <a:pPr marL="266700" lvl="1" indent="0" rtl="0">
              <a:buNone/>
            </a:pPr>
            <a:r>
              <a:rPr lang="en-GB" dirty="0"/>
              <a:t>.</a:t>
            </a:r>
          </a:p>
          <a:p>
            <a:pPr marL="266700" lvl="1" indent="0" rtl="0">
              <a:buNone/>
            </a:pPr>
            <a:endParaRPr lang="en-GB" dirty="0"/>
          </a:p>
        </p:txBody>
      </p:sp>
      <p:cxnSp>
        <p:nvCxnSpPr>
          <p:cNvPr id="11" name="Straight Connector 10" descr="Slide divider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62300" y="1701261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 descr="Accent bar right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9037" y="1438543"/>
            <a:ext cx="1393911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9150" y="1781685"/>
            <a:ext cx="3245841" cy="358775"/>
          </a:xfrm>
        </p:spPr>
        <p:txBody>
          <a:bodyPr rtlCol="0"/>
          <a:lstStyle/>
          <a:p>
            <a:pPr rtl="0"/>
            <a:r>
              <a:rPr lang="en-GB" sz="1800" dirty="0"/>
              <a:t>Disease prevention and care coordination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79971" y="2523809"/>
            <a:ext cx="3245953" cy="2196041"/>
          </a:xfrm>
        </p:spPr>
        <p:txBody>
          <a:bodyPr rtlCol="0"/>
          <a:lstStyle/>
          <a:p>
            <a:pPr marL="266700" lvl="1" indent="0" rtl="0">
              <a:buNone/>
            </a:pPr>
            <a:r>
              <a:rPr lang="en-GB" dirty="0"/>
              <a:t>.  Team networks</a:t>
            </a:r>
          </a:p>
          <a:p>
            <a:pPr marL="266700" lvl="1" indent="0" rtl="0">
              <a:buNone/>
            </a:pPr>
            <a:r>
              <a:rPr lang="en-GB" dirty="0"/>
              <a:t>.</a:t>
            </a:r>
          </a:p>
          <a:p>
            <a:pPr marL="266700" lvl="1" indent="0" rtl="0">
              <a:buNone/>
            </a:pPr>
            <a:r>
              <a:rPr lang="en-GB" dirty="0"/>
              <a:t>.</a:t>
            </a:r>
          </a:p>
          <a:p>
            <a:pPr marL="266700" lvl="1" indent="0" rtl="0">
              <a:buNone/>
            </a:pPr>
            <a:r>
              <a:rPr lang="en-GB" dirty="0"/>
              <a:t>.</a:t>
            </a:r>
          </a:p>
          <a:p>
            <a:pPr marL="266700" lvl="1" indent="0" rtl="0">
              <a:buNone/>
            </a:pPr>
            <a:r>
              <a:rPr lang="en-GB" dirty="0"/>
              <a:t>.</a:t>
            </a:r>
          </a:p>
          <a:p>
            <a:pPr marL="266700" lvl="1" indent="0" rtl="0">
              <a:buNone/>
            </a:pPr>
            <a:r>
              <a:rPr lang="en-GB" dirty="0"/>
              <a:t>.</a:t>
            </a:r>
          </a:p>
          <a:p>
            <a:pPr marL="266700" lvl="1" indent="0" rtl="0">
              <a:buNone/>
            </a:pPr>
            <a:r>
              <a:rPr lang="en-GB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10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419B53-3248-6B9A-C0DF-6EE0673308BA}"/>
              </a:ext>
            </a:extLst>
          </p:cNvPr>
          <p:cNvSpPr txBox="1">
            <a:spLocks/>
          </p:cNvSpPr>
          <p:nvPr/>
        </p:nvSpPr>
        <p:spPr>
          <a:xfrm>
            <a:off x="420487" y="5559205"/>
            <a:ext cx="11339513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/>
              <a:t>Idleness  |  Ignorance  |  Disease  |  Squalor  |  Want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92B3CC-CF31-FA9A-B2E9-449CC2F92F0E}"/>
              </a:ext>
            </a:extLst>
          </p:cNvPr>
          <p:cNvSpPr/>
          <p:nvPr/>
        </p:nvSpPr>
        <p:spPr>
          <a:xfrm>
            <a:off x="9769510" y="6371350"/>
            <a:ext cx="1990490" cy="486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A0F576-29EA-6A18-D7FA-7C776AFA7FEE}"/>
              </a:ext>
            </a:extLst>
          </p:cNvPr>
          <p:cNvSpPr/>
          <p:nvPr/>
        </p:nvSpPr>
        <p:spPr>
          <a:xfrm>
            <a:off x="9769511" y="6371348"/>
            <a:ext cx="199049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3922E8-092B-4EF4-3F02-02685866EC2D}"/>
              </a:ext>
            </a:extLst>
          </p:cNvPr>
          <p:cNvSpPr txBox="1"/>
          <p:nvPr/>
        </p:nvSpPr>
        <p:spPr>
          <a:xfrm>
            <a:off x="9811675" y="6325738"/>
            <a:ext cx="185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PULSE</a:t>
            </a:r>
          </a:p>
          <a:p>
            <a:pPr algn="ctr"/>
            <a:r>
              <a:rPr lang="en-GB" sz="1000" dirty="0"/>
              <a:t>LONDON</a:t>
            </a:r>
          </a:p>
        </p:txBody>
      </p:sp>
      <p:cxnSp>
        <p:nvCxnSpPr>
          <p:cNvPr id="21" name="Straight Connector 20" descr="Slide divider">
            <a:extLst>
              <a:ext uri="{FF2B5EF4-FFF2-40B4-BE49-F238E27FC236}">
                <a16:creationId xmlns:a16="http://schemas.microsoft.com/office/drawing/2014/main" id="{F3A2DC8D-75B2-9ECD-12B0-C92647B12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34107" y="1701261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 descr="Accent bar right&#10;">
            <a:extLst>
              <a:ext uri="{FF2B5EF4-FFF2-40B4-BE49-F238E27FC236}">
                <a16:creationId xmlns:a16="http://schemas.microsoft.com/office/drawing/2014/main" id="{C9F6B6CD-3C20-D3DF-1CB6-1A41EBC91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0849" y="1438543"/>
            <a:ext cx="1393911" cy="1148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GB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E9A26E9-A377-E449-D195-8FDB82C0A6AE}"/>
              </a:ext>
            </a:extLst>
          </p:cNvPr>
          <p:cNvSpPr txBox="1">
            <a:spLocks/>
          </p:cNvSpPr>
          <p:nvPr/>
        </p:nvSpPr>
        <p:spPr>
          <a:xfrm>
            <a:off x="6280963" y="1781685"/>
            <a:ext cx="2756478" cy="358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self-management and greater responsiveness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BC09815-E516-7C94-7C24-FF945E689B91}"/>
              </a:ext>
            </a:extLst>
          </p:cNvPr>
          <p:cNvSpPr txBox="1">
            <a:spLocks/>
          </p:cNvSpPr>
          <p:nvPr/>
        </p:nvSpPr>
        <p:spPr>
          <a:xfrm>
            <a:off x="6051784" y="2523809"/>
            <a:ext cx="3245952" cy="2196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buNone/>
            </a:pPr>
            <a:r>
              <a:rPr lang="en-GB" dirty="0"/>
              <a:t>.  Online access to records</a:t>
            </a:r>
          </a:p>
          <a:p>
            <a:pPr marL="266700" lvl="1" indent="0">
              <a:buNone/>
            </a:pPr>
            <a:r>
              <a:rPr lang="en-GB" dirty="0"/>
              <a:t>.</a:t>
            </a:r>
          </a:p>
          <a:p>
            <a:pPr marL="266700" lvl="1" indent="0">
              <a:buNone/>
            </a:pPr>
            <a:r>
              <a:rPr lang="en-GB" dirty="0"/>
              <a:t>.</a:t>
            </a:r>
          </a:p>
          <a:p>
            <a:pPr marL="266700" lvl="1" indent="0">
              <a:buNone/>
            </a:pPr>
            <a:r>
              <a:rPr lang="en-GB" dirty="0"/>
              <a:t>.</a:t>
            </a:r>
          </a:p>
          <a:p>
            <a:pPr marL="266700" lvl="1" indent="0">
              <a:buNone/>
            </a:pPr>
            <a:r>
              <a:rPr lang="en-GB" dirty="0"/>
              <a:t>.</a:t>
            </a:r>
          </a:p>
          <a:p>
            <a:pPr marL="266700" lvl="1" indent="0">
              <a:buNone/>
            </a:pPr>
            <a:r>
              <a:rPr lang="en-GB" dirty="0"/>
              <a:t>.</a:t>
            </a:r>
          </a:p>
          <a:p>
            <a:pPr marL="266700" lvl="1" indent="0">
              <a:buNone/>
            </a:pPr>
            <a:r>
              <a:rPr lang="en-GB" dirty="0"/>
              <a:t>.</a:t>
            </a:r>
          </a:p>
          <a:p>
            <a:pPr marL="266700" lvl="1" indent="0">
              <a:buNone/>
            </a:pPr>
            <a:endParaRPr lang="en-GB" dirty="0"/>
          </a:p>
        </p:txBody>
      </p:sp>
      <p:cxnSp>
        <p:nvCxnSpPr>
          <p:cNvPr id="30" name="Straight Connector 29" descr="Slide divider">
            <a:extLst>
              <a:ext uri="{FF2B5EF4-FFF2-40B4-BE49-F238E27FC236}">
                <a16:creationId xmlns:a16="http://schemas.microsoft.com/office/drawing/2014/main" id="{00A60270-676A-51BC-AD91-3716363C8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17494" y="1780460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 descr="Accent bar right&#10;">
            <a:extLst>
              <a:ext uri="{FF2B5EF4-FFF2-40B4-BE49-F238E27FC236}">
                <a16:creationId xmlns:a16="http://schemas.microsoft.com/office/drawing/2014/main" id="{F3EC9045-527E-2E31-E060-227428870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7440" y="1438543"/>
            <a:ext cx="1393911" cy="114824"/>
          </a:xfrm>
          <a:prstGeom prst="rect">
            <a:avLst/>
          </a:prstGeom>
          <a:solidFill>
            <a:schemeClr val="accent5">
              <a:lumMod val="25000"/>
              <a:lumOff val="75000"/>
            </a:schemeClr>
          </a:solidFill>
          <a:ln>
            <a:solidFill>
              <a:schemeClr val="accent5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GB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EDBA096D-BA77-4DED-DCA9-CE736383F04C}"/>
              </a:ext>
            </a:extLst>
          </p:cNvPr>
          <p:cNvSpPr txBox="1">
            <a:spLocks/>
          </p:cNvSpPr>
          <p:nvPr/>
        </p:nvSpPr>
        <p:spPr>
          <a:xfrm>
            <a:off x="9037553" y="1781685"/>
            <a:ext cx="3245841" cy="358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inequalities and more inclusive societies</a:t>
            </a:r>
            <a:endParaRPr lang="en-GB" sz="1800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0DD8672-9A0A-8A4A-12C2-2952833CF196}"/>
              </a:ext>
            </a:extLst>
          </p:cNvPr>
          <p:cNvSpPr txBox="1">
            <a:spLocks/>
          </p:cNvSpPr>
          <p:nvPr/>
        </p:nvSpPr>
        <p:spPr>
          <a:xfrm>
            <a:off x="8802735" y="2497423"/>
            <a:ext cx="3245953" cy="2196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buNone/>
            </a:pPr>
            <a:r>
              <a:rPr lang="en-GB" dirty="0"/>
              <a:t>.  Join health and social care</a:t>
            </a:r>
          </a:p>
          <a:p>
            <a:pPr marL="266700" lvl="1" indent="0">
              <a:buNone/>
            </a:pPr>
            <a:r>
              <a:rPr lang="en-GB" dirty="0"/>
              <a:t>.</a:t>
            </a:r>
          </a:p>
          <a:p>
            <a:pPr marL="266700" lvl="1" indent="0">
              <a:buNone/>
            </a:pPr>
            <a:r>
              <a:rPr lang="en-GB" dirty="0"/>
              <a:t>.</a:t>
            </a:r>
          </a:p>
          <a:p>
            <a:pPr marL="266700" lvl="1" indent="0">
              <a:buNone/>
            </a:pPr>
            <a:r>
              <a:rPr lang="en-GB" dirty="0"/>
              <a:t>.</a:t>
            </a:r>
          </a:p>
          <a:p>
            <a:pPr marL="266700" lvl="1" indent="0">
              <a:buNone/>
            </a:pPr>
            <a:r>
              <a:rPr lang="en-GB" dirty="0"/>
              <a:t>.</a:t>
            </a:r>
          </a:p>
          <a:p>
            <a:pPr marL="266700" lvl="1" indent="0">
              <a:buNone/>
            </a:pPr>
            <a:r>
              <a:rPr lang="en-GB" dirty="0"/>
              <a:t>.</a:t>
            </a:r>
          </a:p>
          <a:p>
            <a:pPr marL="266700" lvl="1" indent="0">
              <a:buNone/>
            </a:pPr>
            <a:r>
              <a:rPr lang="en-GB" dirty="0"/>
              <a:t>.</a:t>
            </a:r>
          </a:p>
          <a:p>
            <a:pPr marL="266700" lvl="1" indent="0">
              <a:buNone/>
            </a:pPr>
            <a:endParaRPr lang="en-GB" dirty="0"/>
          </a:p>
        </p:txBody>
      </p:sp>
      <p:cxnSp>
        <p:nvCxnSpPr>
          <p:cNvPr id="34" name="Straight Connector 33" descr="Slide divider">
            <a:extLst>
              <a:ext uri="{FF2B5EF4-FFF2-40B4-BE49-F238E27FC236}">
                <a16:creationId xmlns:a16="http://schemas.microsoft.com/office/drawing/2014/main" id="{F1C42F2D-33AF-582D-EA72-F4496FF4F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873824" y="1701261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2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n-GB" dirty="0"/>
              <a:t>Dean Eggitt</a:t>
            </a: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n-GB" dirty="0"/>
              <a:t>07585116115</a:t>
            </a: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n-GB" dirty="0"/>
              <a:t>deaneggitt@hotmail.com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n-GB" dirty="0"/>
              <a:t>Doncaster LMC</a:t>
            </a: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11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CAB8FB-B045-3151-CEA0-3F59D5DB6738}"/>
              </a:ext>
            </a:extLst>
          </p:cNvPr>
          <p:cNvSpPr/>
          <p:nvPr/>
        </p:nvSpPr>
        <p:spPr>
          <a:xfrm>
            <a:off x="9769510" y="6371350"/>
            <a:ext cx="1990490" cy="486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009A9-89C9-8374-D06E-D15B6EAB1B37}"/>
              </a:ext>
            </a:extLst>
          </p:cNvPr>
          <p:cNvSpPr/>
          <p:nvPr/>
        </p:nvSpPr>
        <p:spPr>
          <a:xfrm>
            <a:off x="9769511" y="6371348"/>
            <a:ext cx="199049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9BA92-F8EB-516E-5230-772CCA30E4BA}"/>
              </a:ext>
            </a:extLst>
          </p:cNvPr>
          <p:cNvSpPr txBox="1"/>
          <p:nvPr/>
        </p:nvSpPr>
        <p:spPr>
          <a:xfrm>
            <a:off x="9811675" y="6325738"/>
            <a:ext cx="185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PULSE</a:t>
            </a:r>
          </a:p>
          <a:p>
            <a:pPr algn="ctr"/>
            <a:r>
              <a:rPr lang="en-GB" sz="1000" dirty="0"/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GB" sz="2800" dirty="0"/>
              <a:t>Dr Dean Eggitt </a:t>
            </a:r>
          </a:p>
          <a:p>
            <a:pPr rtl="0"/>
            <a:r>
              <a:rPr lang="en-GB" dirty="0"/>
              <a:t>GP and trainer</a:t>
            </a:r>
          </a:p>
          <a:p>
            <a:pPr rtl="0"/>
            <a:r>
              <a:rPr lang="en-GB" dirty="0"/>
              <a:t>CEO Doncaster LMC</a:t>
            </a:r>
          </a:p>
          <a:p>
            <a:pPr rtl="0"/>
            <a:r>
              <a:rPr lang="en-GB" dirty="0"/>
              <a:t>Director Pre Medical School</a:t>
            </a:r>
          </a:p>
          <a:p>
            <a:pPr rtl="0"/>
            <a:r>
              <a:rPr lang="en-GB" dirty="0"/>
              <a:t>Governor Rotherham Doncaster and South Humber</a:t>
            </a:r>
          </a:p>
          <a:p>
            <a:pPr rtl="0"/>
            <a:r>
              <a:rPr lang="en-GB" dirty="0"/>
              <a:t>Ex BMA GPC Executive Officer </a:t>
            </a:r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 descr="Accent 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About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60D3BD-A474-CBA8-AD1C-70852766BAFB}"/>
              </a:ext>
            </a:extLst>
          </p:cNvPr>
          <p:cNvSpPr/>
          <p:nvPr/>
        </p:nvSpPr>
        <p:spPr>
          <a:xfrm>
            <a:off x="9769510" y="6371350"/>
            <a:ext cx="1990490" cy="486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0C90A3-16F6-6409-665F-4D7C9DEDCB27}"/>
              </a:ext>
            </a:extLst>
          </p:cNvPr>
          <p:cNvSpPr/>
          <p:nvPr/>
        </p:nvSpPr>
        <p:spPr>
          <a:xfrm>
            <a:off x="9769511" y="6371348"/>
            <a:ext cx="199049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50A84-C9EF-F522-A93A-0D7553DB135A}"/>
              </a:ext>
            </a:extLst>
          </p:cNvPr>
          <p:cNvSpPr txBox="1"/>
          <p:nvPr/>
        </p:nvSpPr>
        <p:spPr>
          <a:xfrm>
            <a:off x="9811675" y="6325738"/>
            <a:ext cx="185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PULSE</a:t>
            </a:r>
          </a:p>
          <a:p>
            <a:pPr algn="ctr"/>
            <a:r>
              <a:rPr lang="en-GB" sz="1000" dirty="0"/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GB" dirty="0"/>
              <a:t>What has changed over the years?</a:t>
            </a:r>
          </a:p>
        </p:txBody>
      </p:sp>
      <p:sp>
        <p:nvSpPr>
          <p:cNvPr id="12" name="Rectangle 11" descr="Accent block left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en-GB" dirty="0"/>
              <a:t>Then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en-GB" dirty="0"/>
              <a:t>1944</a:t>
            </a:r>
          </a:p>
          <a:p>
            <a:pPr lvl="1" rtl="0"/>
            <a:r>
              <a:rPr lang="en-GB" dirty="0"/>
              <a:t>No welfare state</a:t>
            </a:r>
          </a:p>
          <a:p>
            <a:pPr lvl="1" rtl="0"/>
            <a:r>
              <a:rPr lang="en-GB" dirty="0"/>
              <a:t>Private health providers</a:t>
            </a:r>
          </a:p>
          <a:p>
            <a:pPr lvl="1" rtl="0"/>
            <a:r>
              <a:rPr lang="en-GB" dirty="0"/>
              <a:t>Sir William Beveridge report</a:t>
            </a:r>
          </a:p>
          <a:p>
            <a:pPr lvl="1" rtl="0"/>
            <a:r>
              <a:rPr lang="en-GB" dirty="0"/>
              <a:t>Aneurin Bevan </a:t>
            </a:r>
          </a:p>
          <a:p>
            <a:pPr lvl="1" rtl="0"/>
            <a:r>
              <a:rPr lang="en-GB" dirty="0"/>
              <a:t>Clement Attlee</a:t>
            </a:r>
          </a:p>
          <a:p>
            <a:pPr lvl="1" rtl="0"/>
            <a:endParaRPr lang="en-GB" dirty="0"/>
          </a:p>
        </p:txBody>
      </p:sp>
      <p:cxnSp>
        <p:nvCxnSpPr>
          <p:cNvPr id="11" name="Straight Connector 10" descr="Slide divider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 descr="Accent bar right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en-GB" dirty="0"/>
              <a:t>Now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en-GB" dirty="0"/>
              <a:t>2023 </a:t>
            </a:r>
          </a:p>
          <a:p>
            <a:pPr lvl="1" rtl="0"/>
            <a:r>
              <a:rPr lang="en-GB" dirty="0"/>
              <a:t>Welfare state</a:t>
            </a:r>
          </a:p>
          <a:p>
            <a:pPr lvl="1" rtl="0"/>
            <a:r>
              <a:rPr lang="en-GB" dirty="0"/>
              <a:t>NHS and private health providers</a:t>
            </a:r>
          </a:p>
          <a:p>
            <a:pPr lvl="1" rtl="0"/>
            <a:r>
              <a:rPr lang="en-GB" dirty="0"/>
              <a:t>Clare Fuller stocktake</a:t>
            </a:r>
          </a:p>
          <a:p>
            <a:pPr lvl="1" rtl="0"/>
            <a:r>
              <a:rPr lang="en-GB" dirty="0"/>
              <a:t>Steve Barclay</a:t>
            </a:r>
          </a:p>
          <a:p>
            <a:pPr lvl="1" rtl="0"/>
            <a:r>
              <a:rPr lang="en-GB" dirty="0"/>
              <a:t>Rishi Sunak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3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419B53-3248-6B9A-C0DF-6EE0673308BA}"/>
              </a:ext>
            </a:extLst>
          </p:cNvPr>
          <p:cNvSpPr txBox="1">
            <a:spLocks/>
          </p:cNvSpPr>
          <p:nvPr/>
        </p:nvSpPr>
        <p:spPr>
          <a:xfrm>
            <a:off x="420487" y="5559205"/>
            <a:ext cx="11339513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/>
              <a:t>Idleness  |  Ignorance  |  Disease  |  Squalor  |  Want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92B3CC-CF31-FA9A-B2E9-449CC2F92F0E}"/>
              </a:ext>
            </a:extLst>
          </p:cNvPr>
          <p:cNvSpPr/>
          <p:nvPr/>
        </p:nvSpPr>
        <p:spPr>
          <a:xfrm>
            <a:off x="9769510" y="6371350"/>
            <a:ext cx="1990490" cy="486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A0F576-29EA-6A18-D7FA-7C776AFA7FEE}"/>
              </a:ext>
            </a:extLst>
          </p:cNvPr>
          <p:cNvSpPr/>
          <p:nvPr/>
        </p:nvSpPr>
        <p:spPr>
          <a:xfrm>
            <a:off x="9769511" y="6371348"/>
            <a:ext cx="199049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3922E8-092B-4EF4-3F02-02685866EC2D}"/>
              </a:ext>
            </a:extLst>
          </p:cNvPr>
          <p:cNvSpPr txBox="1"/>
          <p:nvPr/>
        </p:nvSpPr>
        <p:spPr>
          <a:xfrm>
            <a:off x="9811675" y="6325738"/>
            <a:ext cx="185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PULSE</a:t>
            </a:r>
          </a:p>
          <a:p>
            <a:pPr algn="ctr"/>
            <a:r>
              <a:rPr lang="en-GB" sz="1000" dirty="0"/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Woman on laptop smiling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4903599" cy="1958400"/>
          </a:xfrm>
        </p:spPr>
        <p:txBody>
          <a:bodyPr rtlCol="0"/>
          <a:lstStyle/>
          <a:p>
            <a:pPr algn="ctr" rtl="0"/>
            <a:r>
              <a:rPr lang="en-GB" sz="4800" dirty="0"/>
              <a:t>Expectations</a:t>
            </a:r>
            <a:br>
              <a:rPr lang="en-GB" sz="4800" dirty="0"/>
            </a:br>
            <a:r>
              <a:rPr lang="en-GB" sz="4800" dirty="0"/>
              <a:t>vs</a:t>
            </a:r>
            <a:br>
              <a:rPr lang="en-GB" sz="4800" dirty="0"/>
            </a:br>
            <a:r>
              <a:rPr lang="en-GB" sz="4800" dirty="0"/>
              <a:t>Reality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4902200" cy="1100565"/>
          </a:xfrm>
        </p:spPr>
        <p:txBody>
          <a:bodyPr rtlCol="0"/>
          <a:lstStyle/>
          <a:p>
            <a:pPr algn="ctr" rtl="0"/>
            <a:r>
              <a:rPr lang="en-GB" dirty="0"/>
              <a:t>The NHS was never expected to be needed into the long term.</a:t>
            </a:r>
          </a:p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4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7A10BD-7892-C188-9F52-C4E688181F7A}"/>
              </a:ext>
            </a:extLst>
          </p:cNvPr>
          <p:cNvSpPr/>
          <p:nvPr/>
        </p:nvSpPr>
        <p:spPr>
          <a:xfrm>
            <a:off x="9769510" y="6371350"/>
            <a:ext cx="1990490" cy="486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1ED49-04CD-5B72-A5BB-A6FC037344EE}"/>
              </a:ext>
            </a:extLst>
          </p:cNvPr>
          <p:cNvSpPr/>
          <p:nvPr/>
        </p:nvSpPr>
        <p:spPr>
          <a:xfrm>
            <a:off x="9769511" y="6371348"/>
            <a:ext cx="199049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CAC8D-166F-4400-D39C-07A709E9CFA4}"/>
              </a:ext>
            </a:extLst>
          </p:cNvPr>
          <p:cNvSpPr txBox="1"/>
          <p:nvPr/>
        </p:nvSpPr>
        <p:spPr>
          <a:xfrm>
            <a:off x="9811675" y="6325738"/>
            <a:ext cx="185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PULSE</a:t>
            </a:r>
          </a:p>
          <a:p>
            <a:pPr algn="ctr"/>
            <a:r>
              <a:rPr lang="en-GB" sz="1000" dirty="0"/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Hand writing on post-it note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tangle 19" descr="Accent 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/>
            <a:r>
              <a:rPr lang="en-GB" dirty="0"/>
              <a:t>The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GB" dirty="0"/>
              <a:t>What’s wrong with now?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n-GB" dirty="0"/>
              <a:t>Increased life expectancy </a:t>
            </a:r>
          </a:p>
          <a:p>
            <a:pPr rtl="0"/>
            <a:r>
              <a:rPr lang="en-GB" dirty="0"/>
              <a:t>Increased disease burden</a:t>
            </a:r>
          </a:p>
          <a:p>
            <a:pPr rtl="0"/>
            <a:r>
              <a:rPr lang="en-GB" dirty="0"/>
              <a:t>Increased health and care costs</a:t>
            </a:r>
          </a:p>
          <a:p>
            <a:r>
              <a:rPr lang="en-GB" dirty="0"/>
              <a:t>Increased demand on the welfare state</a:t>
            </a:r>
          </a:p>
          <a:p>
            <a:r>
              <a:rPr lang="en-GB" dirty="0"/>
              <a:t>Improvements in quality of life</a:t>
            </a:r>
          </a:p>
          <a:p>
            <a:r>
              <a:rPr lang="en-GB" dirty="0"/>
              <a:t>Improvements in social morality</a:t>
            </a:r>
          </a:p>
          <a:p>
            <a:r>
              <a:rPr lang="en-GB" dirty="0"/>
              <a:t>Dissociation of welfare state income vs expenditure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071AF9-1492-8B89-ADFD-56AC36B9E23C}"/>
              </a:ext>
            </a:extLst>
          </p:cNvPr>
          <p:cNvSpPr/>
          <p:nvPr/>
        </p:nvSpPr>
        <p:spPr>
          <a:xfrm>
            <a:off x="9769510" y="6371350"/>
            <a:ext cx="1990490" cy="486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8EAC3D-07BA-669D-7604-FAE1BEBA394E}"/>
              </a:ext>
            </a:extLst>
          </p:cNvPr>
          <p:cNvSpPr/>
          <p:nvPr/>
        </p:nvSpPr>
        <p:spPr>
          <a:xfrm>
            <a:off x="9769511" y="6371348"/>
            <a:ext cx="199049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8A447-47A9-5049-5723-D22954310EAB}"/>
              </a:ext>
            </a:extLst>
          </p:cNvPr>
          <p:cNvSpPr txBox="1"/>
          <p:nvPr/>
        </p:nvSpPr>
        <p:spPr>
          <a:xfrm>
            <a:off x="9811675" y="6325738"/>
            <a:ext cx="185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PULSE</a:t>
            </a:r>
          </a:p>
          <a:p>
            <a:pPr algn="ctr"/>
            <a:r>
              <a:rPr lang="en-GB" sz="1000" dirty="0"/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NHS Spending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6</a:t>
            </a:fld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8C46A7-ACF2-50B4-751A-AC468B8AA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028902"/>
              </p:ext>
            </p:extLst>
          </p:nvPr>
        </p:nvGraphicFramePr>
        <p:xfrm>
          <a:off x="2032000" y="864000"/>
          <a:ext cx="8128000" cy="527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6269CF-3D96-F9ED-FDCF-0A8D8A1A4458}"/>
              </a:ext>
            </a:extLst>
          </p:cNvPr>
          <p:cNvSpPr/>
          <p:nvPr/>
        </p:nvSpPr>
        <p:spPr>
          <a:xfrm>
            <a:off x="9769510" y="6371350"/>
            <a:ext cx="1990490" cy="486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E5CFBC-6885-DBB6-94B5-7ADF70ED69ED}"/>
              </a:ext>
            </a:extLst>
          </p:cNvPr>
          <p:cNvSpPr/>
          <p:nvPr/>
        </p:nvSpPr>
        <p:spPr>
          <a:xfrm>
            <a:off x="9769511" y="6371348"/>
            <a:ext cx="199049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6A67D-E434-6AC7-31F4-914B630254AE}"/>
              </a:ext>
            </a:extLst>
          </p:cNvPr>
          <p:cNvSpPr txBox="1"/>
          <p:nvPr/>
        </p:nvSpPr>
        <p:spPr>
          <a:xfrm>
            <a:off x="9811675" y="6325738"/>
            <a:ext cx="185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PULSE</a:t>
            </a:r>
          </a:p>
          <a:p>
            <a:pPr algn="ctr"/>
            <a:r>
              <a:rPr lang="en-GB" sz="1000" dirty="0"/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GP share of NHS budget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7</a:t>
            </a:fld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09B5186-FF04-1620-EA32-194AF7121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988486"/>
              </p:ext>
            </p:extLst>
          </p:nvPr>
        </p:nvGraphicFramePr>
        <p:xfrm>
          <a:off x="781050" y="1381125"/>
          <a:ext cx="10801350" cy="475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5679B11-A69C-F7F8-846F-D3DC1F889233}"/>
              </a:ext>
            </a:extLst>
          </p:cNvPr>
          <p:cNvSpPr/>
          <p:nvPr/>
        </p:nvSpPr>
        <p:spPr>
          <a:xfrm>
            <a:off x="9769510" y="6371350"/>
            <a:ext cx="1990490" cy="486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FBFC8D-2D34-8039-F04D-DCF4DFEE97BB}"/>
              </a:ext>
            </a:extLst>
          </p:cNvPr>
          <p:cNvSpPr/>
          <p:nvPr/>
        </p:nvSpPr>
        <p:spPr>
          <a:xfrm>
            <a:off x="9769511" y="6371348"/>
            <a:ext cx="199049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7507D-B65A-9C29-5804-07B7C51F26AD}"/>
              </a:ext>
            </a:extLst>
          </p:cNvPr>
          <p:cNvSpPr txBox="1"/>
          <p:nvPr/>
        </p:nvSpPr>
        <p:spPr>
          <a:xfrm>
            <a:off x="9811675" y="6325738"/>
            <a:ext cx="185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PULSE</a:t>
            </a:r>
          </a:p>
          <a:p>
            <a:pPr algn="ctr"/>
            <a:r>
              <a:rPr lang="en-GB" sz="1000" dirty="0"/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372774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The Solution</a:t>
            </a:r>
            <a:br>
              <a:rPr lang="en-GB" dirty="0"/>
            </a:b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GB" dirty="0"/>
              <a:t>Integrated 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8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C9E3EF-7397-CC28-3AE3-38685253850C}"/>
              </a:ext>
            </a:extLst>
          </p:cNvPr>
          <p:cNvSpPr/>
          <p:nvPr/>
        </p:nvSpPr>
        <p:spPr>
          <a:xfrm>
            <a:off x="9769510" y="6371350"/>
            <a:ext cx="1990490" cy="486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1AF050-6F45-B009-579E-A51E857B492A}"/>
              </a:ext>
            </a:extLst>
          </p:cNvPr>
          <p:cNvSpPr/>
          <p:nvPr/>
        </p:nvSpPr>
        <p:spPr>
          <a:xfrm>
            <a:off x="9769511" y="6371348"/>
            <a:ext cx="199049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0EFD9-1F2B-4E02-5E87-049CB9DFAF2A}"/>
              </a:ext>
            </a:extLst>
          </p:cNvPr>
          <p:cNvSpPr txBox="1"/>
          <p:nvPr/>
        </p:nvSpPr>
        <p:spPr>
          <a:xfrm>
            <a:off x="9811675" y="6325738"/>
            <a:ext cx="185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PULSE</a:t>
            </a:r>
          </a:p>
          <a:p>
            <a:pPr algn="ctr"/>
            <a:r>
              <a:rPr lang="en-GB" sz="1000" dirty="0"/>
              <a:t>LONDON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1E54F-6886-571D-1706-CC974EEC86DC}"/>
              </a:ext>
            </a:extLst>
          </p:cNvPr>
          <p:cNvSpPr/>
          <p:nvPr/>
        </p:nvSpPr>
        <p:spPr>
          <a:xfrm>
            <a:off x="0" y="-1"/>
            <a:ext cx="4991100" cy="6371350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E74F84-C4BA-4C8A-3D54-EAB87D6FCC01}"/>
              </a:ext>
            </a:extLst>
          </p:cNvPr>
          <p:cNvSpPr/>
          <p:nvPr/>
        </p:nvSpPr>
        <p:spPr>
          <a:xfrm>
            <a:off x="0" y="433765"/>
            <a:ext cx="4839955" cy="558177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BFE01-3C43-A597-915F-08ACAA4D83EF}"/>
              </a:ext>
            </a:extLst>
          </p:cNvPr>
          <p:cNvSpPr txBox="1"/>
          <p:nvPr/>
        </p:nvSpPr>
        <p:spPr>
          <a:xfrm>
            <a:off x="505452" y="638115"/>
            <a:ext cx="441007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Prioritise access</a:t>
            </a:r>
          </a:p>
          <a:p>
            <a:endParaRPr lang="en-GB" sz="2000" b="1" dirty="0"/>
          </a:p>
          <a:p>
            <a:r>
              <a:rPr lang="en-GB" sz="2000" b="1" dirty="0"/>
              <a:t>Improve communication</a:t>
            </a:r>
          </a:p>
          <a:p>
            <a:endParaRPr lang="en-GB" sz="2000" b="1" dirty="0"/>
          </a:p>
          <a:p>
            <a:r>
              <a:rPr lang="en-GB" sz="2000" b="1" dirty="0"/>
              <a:t>Provide seamless continuity</a:t>
            </a:r>
          </a:p>
          <a:p>
            <a:endParaRPr lang="en-GB" sz="2000" b="1" dirty="0"/>
          </a:p>
          <a:p>
            <a:r>
              <a:rPr lang="en-GB" sz="2000" b="1" dirty="0"/>
              <a:t>Coordinate care</a:t>
            </a:r>
          </a:p>
          <a:p>
            <a:endParaRPr lang="en-GB" sz="2000" b="1" dirty="0"/>
          </a:p>
          <a:p>
            <a:r>
              <a:rPr lang="en-GB" sz="2000" b="1" dirty="0"/>
              <a:t>Align provider objectives</a:t>
            </a:r>
          </a:p>
          <a:p>
            <a:endParaRPr lang="en-GB" sz="2000" b="1" dirty="0"/>
          </a:p>
          <a:p>
            <a:r>
              <a:rPr lang="en-GB" sz="2000" b="1" dirty="0"/>
              <a:t>Share responsibilities</a:t>
            </a:r>
          </a:p>
          <a:p>
            <a:endParaRPr lang="en-GB" sz="2000" b="1" dirty="0"/>
          </a:p>
          <a:p>
            <a:r>
              <a:rPr lang="en-GB" sz="2000" b="1" dirty="0"/>
              <a:t>Share resources</a:t>
            </a:r>
          </a:p>
          <a:p>
            <a:endParaRPr lang="en-GB" sz="2000" b="1" dirty="0"/>
          </a:p>
          <a:p>
            <a:r>
              <a:rPr lang="en-GB" sz="2000" b="1" dirty="0"/>
              <a:t>Focus on the patient</a:t>
            </a:r>
          </a:p>
          <a:p>
            <a:endParaRPr lang="en-GB" sz="2000" b="1" dirty="0"/>
          </a:p>
          <a:p>
            <a:r>
              <a:rPr lang="en-GB" sz="2000" b="1" dirty="0"/>
              <a:t>Empower patients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7169AA-2867-EA00-C1AB-F8C5540B9438}"/>
              </a:ext>
            </a:extLst>
          </p:cNvPr>
          <p:cNvSpPr txBox="1"/>
          <p:nvPr/>
        </p:nvSpPr>
        <p:spPr>
          <a:xfrm>
            <a:off x="211767" y="6452588"/>
            <a:ext cx="69865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https://www.euro.who.int/__data/assets/pdf_file/0005/322475/Integrated-care-models-overview.pdf</a:t>
            </a: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Instructions Background Box">
            <a:extLst>
              <a:ext uri="{FF2B5EF4-FFF2-40B4-BE49-F238E27FC236}">
                <a16:creationId xmlns:a16="http://schemas.microsoft.com/office/drawing/2014/main" id="{20779E53-6FBF-49D4-B71F-9C4591CB06D5}"/>
              </a:ext>
            </a:extLst>
          </p:cNvPr>
          <p:cNvSpPr/>
          <p:nvPr/>
        </p:nvSpPr>
        <p:spPr>
          <a:xfrm>
            <a:off x="1247775" y="381000"/>
            <a:ext cx="10944225" cy="5760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grpSp>
        <p:nvGrpSpPr>
          <p:cNvPr id="5" name="Group 4" descr="How to use this template&#10;">
            <a:extLst>
              <a:ext uri="{FF2B5EF4-FFF2-40B4-BE49-F238E27FC236}">
                <a16:creationId xmlns:a16="http://schemas.microsoft.com/office/drawing/2014/main" id="{AF827C88-045E-4F68-9447-36B04E5AF96E}"/>
              </a:ext>
            </a:extLst>
          </p:cNvPr>
          <p:cNvGrpSpPr/>
          <p:nvPr/>
        </p:nvGrpSpPr>
        <p:grpSpPr>
          <a:xfrm>
            <a:off x="298484" y="627229"/>
            <a:ext cx="2980629" cy="3045579"/>
            <a:chOff x="1341135" y="565098"/>
            <a:chExt cx="2980629" cy="3045579"/>
          </a:xfrm>
        </p:grpSpPr>
        <p:sp>
          <p:nvSpPr>
            <p:cNvPr id="37" name="Oval 36" title="Circle background graphics">
              <a:extLst>
                <a:ext uri="{FF2B5EF4-FFF2-40B4-BE49-F238E27FC236}">
                  <a16:creationId xmlns:a16="http://schemas.microsoft.com/office/drawing/2014/main" id="{C51FBE48-2848-4EC5-89D6-C5C86C105FD1}"/>
                </a:ext>
              </a:extLst>
            </p:cNvPr>
            <p:cNvSpPr/>
            <p:nvPr/>
          </p:nvSpPr>
          <p:spPr>
            <a:xfrm>
              <a:off x="1341135" y="814260"/>
              <a:ext cx="2796417" cy="279641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ts val="3000"/>
                </a:lnSpc>
              </a:pPr>
              <a:r>
                <a:rPr lang="en-GB" sz="2400" b="1" dirty="0"/>
                <a:t>How</a:t>
              </a:r>
              <a:r>
                <a:rPr lang="en-GB" sz="2400" dirty="0"/>
                <a:t> do you </a:t>
              </a:r>
              <a:r>
                <a:rPr lang="en-GB" sz="2400" i="1" dirty="0"/>
                <a:t>create an integrated care system?</a:t>
              </a:r>
              <a:endParaRPr lang="en-GB" sz="2400" dirty="0"/>
            </a:p>
          </p:txBody>
        </p:sp>
        <p:sp>
          <p:nvSpPr>
            <p:cNvPr id="40" name="Oval 39" title="Circle background graphics">
              <a:extLst>
                <a:ext uri="{FF2B5EF4-FFF2-40B4-BE49-F238E27FC236}">
                  <a16:creationId xmlns:a16="http://schemas.microsoft.com/office/drawing/2014/main" id="{DDBE5AE1-0732-46F6-A796-4251201817EE}"/>
                </a:ext>
              </a:extLst>
            </p:cNvPr>
            <p:cNvSpPr/>
            <p:nvPr/>
          </p:nvSpPr>
          <p:spPr>
            <a:xfrm>
              <a:off x="3191384" y="565098"/>
              <a:ext cx="1062239" cy="10908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41" name="Oval 40" title="Circle background graphics">
              <a:extLst>
                <a:ext uri="{FF2B5EF4-FFF2-40B4-BE49-F238E27FC236}">
                  <a16:creationId xmlns:a16="http://schemas.microsoft.com/office/drawing/2014/main" id="{4571EFCA-4D6B-4975-BCE3-09C7F433B4DA}"/>
                </a:ext>
              </a:extLst>
            </p:cNvPr>
            <p:cNvSpPr/>
            <p:nvPr/>
          </p:nvSpPr>
          <p:spPr>
            <a:xfrm>
              <a:off x="1537865" y="3001655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38" name="Title 2">
              <a:extLst>
                <a:ext uri="{FF2B5EF4-FFF2-40B4-BE49-F238E27FC236}">
                  <a16:creationId xmlns:a16="http://schemas.microsoft.com/office/drawing/2014/main" id="{E3AEFCE0-0A87-4B19-ABDE-39B6D794A7ED}"/>
                </a:ext>
              </a:extLst>
            </p:cNvPr>
            <p:cNvSpPr txBox="1">
              <a:spLocks/>
            </p:cNvSpPr>
            <p:nvPr/>
          </p:nvSpPr>
          <p:spPr>
            <a:xfrm>
              <a:off x="3133073" y="654208"/>
              <a:ext cx="1188691" cy="118682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/>
              <a:r>
                <a:rPr lang="en-GB" sz="7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DC1F28-E3FD-416B-8C76-7556A49440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n-GB" smtClean="0"/>
              <a:pPr rtl="0"/>
              <a:t>9</a:t>
            </a:fld>
            <a:endParaRPr lang="en-GB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61A02E3A-E7B4-45B1-9EBC-3DB4D41F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How to customize this template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6839C9-E033-781A-B5A1-A38977D28B87}"/>
              </a:ext>
            </a:extLst>
          </p:cNvPr>
          <p:cNvSpPr/>
          <p:nvPr/>
        </p:nvSpPr>
        <p:spPr>
          <a:xfrm>
            <a:off x="9769510" y="6371350"/>
            <a:ext cx="1990490" cy="486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51361-F135-12B6-FFF7-A1FF2B4545CD}"/>
              </a:ext>
            </a:extLst>
          </p:cNvPr>
          <p:cNvSpPr/>
          <p:nvPr/>
        </p:nvSpPr>
        <p:spPr>
          <a:xfrm>
            <a:off x="9769511" y="6371348"/>
            <a:ext cx="199049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BD55F-8DB3-F4A2-8F1B-CF879E8A632F}"/>
              </a:ext>
            </a:extLst>
          </p:cNvPr>
          <p:cNvSpPr txBox="1"/>
          <p:nvPr/>
        </p:nvSpPr>
        <p:spPr>
          <a:xfrm>
            <a:off x="9811675" y="6325738"/>
            <a:ext cx="185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PULSE</a:t>
            </a:r>
          </a:p>
          <a:p>
            <a:pPr algn="ctr"/>
            <a:r>
              <a:rPr lang="en-GB" sz="1000" dirty="0"/>
              <a:t>LONDON</a:t>
            </a:r>
          </a:p>
        </p:txBody>
      </p:sp>
      <p:pic>
        <p:nvPicPr>
          <p:cNvPr id="18" name="Picture 17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26331300-5C6C-1643-B322-BCCD56FAD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902" y="228474"/>
            <a:ext cx="6032759" cy="33746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F10320-2EB4-EEDB-BD86-E4ECAF4D2CEF}"/>
              </a:ext>
            </a:extLst>
          </p:cNvPr>
          <p:cNvSpPr txBox="1"/>
          <p:nvPr/>
        </p:nvSpPr>
        <p:spPr>
          <a:xfrm>
            <a:off x="1162527" y="6087784"/>
            <a:ext cx="10082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https://www.england.nhs.uk/wp-content/uploads/2018/04/change-model-guide-v5.pdf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3A5042-AA6B-7893-505D-72D83FFECC63}"/>
              </a:ext>
            </a:extLst>
          </p:cNvPr>
          <p:cNvSpPr txBox="1"/>
          <p:nvPr/>
        </p:nvSpPr>
        <p:spPr>
          <a:xfrm>
            <a:off x="10874637" y="2968943"/>
            <a:ext cx="177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F73E0-120F-C84D-2E2E-CB61F52E382A}"/>
              </a:ext>
            </a:extLst>
          </p:cNvPr>
          <p:cNvSpPr txBox="1"/>
          <p:nvPr/>
        </p:nvSpPr>
        <p:spPr>
          <a:xfrm>
            <a:off x="1162526" y="6230779"/>
            <a:ext cx="8778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https://www.england.nhs.uk/wp-content/uploads/2019/06/designing-integrated-care-systems-in-england.pdf</a:t>
            </a:r>
          </a:p>
        </p:txBody>
      </p:sp>
      <p:pic>
        <p:nvPicPr>
          <p:cNvPr id="11" name="Picture 10" descr="A group of people running&#10;&#10;Description automatically generated with medium confidence">
            <a:extLst>
              <a:ext uri="{FF2B5EF4-FFF2-40B4-BE49-F238E27FC236}">
                <a16:creationId xmlns:a16="http://schemas.microsoft.com/office/drawing/2014/main" id="{6CD88E99-41E4-D11E-493C-FD6601F34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121" y="3691036"/>
            <a:ext cx="7092315" cy="2307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55AF3B-CF9A-9F22-2A9A-C587B884E35C}"/>
              </a:ext>
            </a:extLst>
          </p:cNvPr>
          <p:cNvSpPr txBox="1"/>
          <p:nvPr/>
        </p:nvSpPr>
        <p:spPr>
          <a:xfrm>
            <a:off x="7953392" y="5418258"/>
            <a:ext cx="177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74259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7038_TF16411250.potx" id="{FCFFDC58-7D1F-44FB-9E07-7F893B5639AF}" vid="{B7675681-6A0D-4CDC-9EBD-7FC3D42E04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195</TotalTime>
  <Words>389</Words>
  <Application>Microsoft Office PowerPoint</Application>
  <PresentationFormat>Widescreen</PresentationFormat>
  <Paragraphs>149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Candara</vt:lpstr>
      <vt:lpstr>Corbel</vt:lpstr>
      <vt:lpstr>Times New Roman</vt:lpstr>
      <vt:lpstr>Office Theme</vt:lpstr>
      <vt:lpstr>Integrated Care Systems</vt:lpstr>
      <vt:lpstr>About </vt:lpstr>
      <vt:lpstr>Comparison</vt:lpstr>
      <vt:lpstr>Expectations vs Reality</vt:lpstr>
      <vt:lpstr>The Challenge</vt:lpstr>
      <vt:lpstr>NHS Spending</vt:lpstr>
      <vt:lpstr>GP share of NHS budget</vt:lpstr>
      <vt:lpstr>The Solution </vt:lpstr>
      <vt:lpstr>How to customize this template</vt:lpstr>
      <vt:lpstr>Components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Care Systems</dc:title>
  <dc:creator>Dean Eggitt</dc:creator>
  <cp:lastModifiedBy>Dean Eggitt</cp:lastModifiedBy>
  <cp:revision>10</cp:revision>
  <dcterms:created xsi:type="dcterms:W3CDTF">2023-03-07T15:32:35Z</dcterms:created>
  <dcterms:modified xsi:type="dcterms:W3CDTF">2023-03-20T11:59:57Z</dcterms:modified>
</cp:coreProperties>
</file>