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E4848-EB07-4D2E-A2D0-29ED048A4B32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CCCACD3-2F65-4ADB-95CB-F1A9F8805670}">
      <dgm:prSet phldrT="[Text]" custT="1"/>
      <dgm:spPr/>
      <dgm:t>
        <a:bodyPr/>
        <a:lstStyle/>
        <a:p>
          <a:r>
            <a:rPr lang="en-US" sz="1400" dirty="0"/>
            <a:t>Suspicion of heart failure</a:t>
          </a:r>
        </a:p>
        <a:p>
          <a:endParaRPr lang="en-US" sz="1400" dirty="0"/>
        </a:p>
        <a:p>
          <a:endParaRPr lang="en-US" sz="1400" dirty="0"/>
        </a:p>
        <a:p>
          <a:endParaRPr lang="en-US" sz="1400" dirty="0"/>
        </a:p>
        <a:p>
          <a:endParaRPr lang="en-US" sz="1400" dirty="0"/>
        </a:p>
      </dgm:t>
    </dgm:pt>
    <dgm:pt modelId="{1092FEFD-FB40-4164-9B70-D014F1881E22}" type="parTrans" cxnId="{7EC1761E-9AC5-4B7A-8A6C-0894CE689588}">
      <dgm:prSet/>
      <dgm:spPr/>
      <dgm:t>
        <a:bodyPr/>
        <a:lstStyle/>
        <a:p>
          <a:endParaRPr lang="en-US"/>
        </a:p>
      </dgm:t>
    </dgm:pt>
    <dgm:pt modelId="{F42DE2F7-4102-4BC8-9935-6EF140B8AE26}" type="sibTrans" cxnId="{7EC1761E-9AC5-4B7A-8A6C-0894CE689588}">
      <dgm:prSet/>
      <dgm:spPr/>
      <dgm:t>
        <a:bodyPr/>
        <a:lstStyle/>
        <a:p>
          <a:endParaRPr lang="en-US"/>
        </a:p>
      </dgm:t>
    </dgm:pt>
    <dgm:pt modelId="{DE43362C-82B1-4AEE-91BF-154D2747C946}">
      <dgm:prSet phldrT="[Text]" custT="1"/>
      <dgm:spPr/>
      <dgm:t>
        <a:bodyPr/>
        <a:lstStyle/>
        <a:p>
          <a:r>
            <a:rPr lang="en-US" sz="1400" b="1" dirty="0"/>
            <a:t>Check </a:t>
          </a:r>
          <a:r>
            <a:rPr lang="en-US" sz="1400" b="1" dirty="0" err="1"/>
            <a:t>NTproBNP</a:t>
          </a:r>
          <a:endParaRPr lang="en-US" sz="1400" b="1" dirty="0"/>
        </a:p>
        <a:p>
          <a:endParaRPr lang="en-US" sz="900" dirty="0"/>
        </a:p>
        <a:p>
          <a:r>
            <a:rPr lang="en-US" sz="1400" dirty="0"/>
            <a:t>ECG if AF suspected</a:t>
          </a:r>
        </a:p>
        <a:p>
          <a:endParaRPr lang="en-US" sz="900" dirty="0"/>
        </a:p>
        <a:p>
          <a:r>
            <a:rPr lang="en-US" sz="1100" dirty="0"/>
            <a:t>Bloods to include:</a:t>
          </a:r>
        </a:p>
        <a:p>
          <a:r>
            <a:rPr lang="en-GB" sz="1100" dirty="0"/>
            <a:t>(FBC, LFTs, Renal function, Thyroid function, HbA1c, Lipid profile, Iron studies including Ferritin &amp; Transferrin saturation)</a:t>
          </a:r>
          <a:endParaRPr lang="en-US" sz="1100" dirty="0"/>
        </a:p>
      </dgm:t>
    </dgm:pt>
    <dgm:pt modelId="{799C5461-964F-4601-96E6-C313E5D7C242}" type="parTrans" cxnId="{7F0822B6-20DD-419D-9211-12A769EB8C76}">
      <dgm:prSet/>
      <dgm:spPr/>
      <dgm:t>
        <a:bodyPr/>
        <a:lstStyle/>
        <a:p>
          <a:endParaRPr lang="en-US"/>
        </a:p>
      </dgm:t>
    </dgm:pt>
    <dgm:pt modelId="{326F23B1-695E-486D-8819-B80A55AFE6EF}" type="sibTrans" cxnId="{7F0822B6-20DD-419D-9211-12A769EB8C76}">
      <dgm:prSet/>
      <dgm:spPr/>
      <dgm:t>
        <a:bodyPr/>
        <a:lstStyle/>
        <a:p>
          <a:endParaRPr lang="en-US"/>
        </a:p>
      </dgm:t>
    </dgm:pt>
    <dgm:pt modelId="{E90CCA3C-9F28-4CBC-BBC4-E97328614B65}">
      <dgm:prSet phldrT="[Text]" custT="1"/>
      <dgm:spPr/>
      <dgm:t>
        <a:bodyPr/>
        <a:lstStyle/>
        <a:p>
          <a:r>
            <a:rPr lang="en-US" sz="1800" dirty="0" err="1"/>
            <a:t>NTproBNP</a:t>
          </a:r>
          <a:endParaRPr lang="en-US" sz="1800" b="1" dirty="0"/>
        </a:p>
        <a:p>
          <a:endParaRPr lang="en-US" sz="1600" b="1" dirty="0"/>
        </a:p>
        <a:p>
          <a:r>
            <a:rPr lang="en-US" sz="1600" b="1" dirty="0"/>
            <a:t>Result: </a:t>
          </a:r>
          <a:r>
            <a:rPr lang="en-US" sz="600" b="1" dirty="0"/>
            <a:t>……………………………</a:t>
          </a:r>
        </a:p>
        <a:p>
          <a:endParaRPr lang="en-US" sz="400" b="1" dirty="0"/>
        </a:p>
        <a:p>
          <a:endParaRPr lang="en-US" sz="1050" b="0" dirty="0"/>
        </a:p>
        <a:p>
          <a:endParaRPr lang="en-US" sz="1050" b="0" dirty="0"/>
        </a:p>
      </dgm:t>
    </dgm:pt>
    <dgm:pt modelId="{DB38ACEA-E34F-43BF-AAEE-3C61D19505D2}" type="parTrans" cxnId="{90E8D48F-9564-4935-A20F-4E1F40E84C61}">
      <dgm:prSet/>
      <dgm:spPr/>
      <dgm:t>
        <a:bodyPr/>
        <a:lstStyle/>
        <a:p>
          <a:endParaRPr lang="en-US"/>
        </a:p>
      </dgm:t>
    </dgm:pt>
    <dgm:pt modelId="{6EA11D1E-1620-495D-8A0D-9AC9E3811146}" type="sibTrans" cxnId="{90E8D48F-9564-4935-A20F-4E1F40E84C61}">
      <dgm:prSet/>
      <dgm:spPr/>
      <dgm:t>
        <a:bodyPr/>
        <a:lstStyle/>
        <a:p>
          <a:endParaRPr lang="en-US"/>
        </a:p>
      </dgm:t>
    </dgm:pt>
    <dgm:pt modelId="{B66E8689-02C3-4906-8508-AB56A3B22603}">
      <dgm:prSet/>
      <dgm:spPr>
        <a:solidFill>
          <a:srgbClr val="E0E0E0"/>
        </a:solidFill>
      </dgm:spPr>
      <dgm:t>
        <a:bodyPr/>
        <a:lstStyle/>
        <a:p>
          <a:r>
            <a:rPr lang="en-US" dirty="0"/>
            <a:t>Refer to cardiology</a:t>
          </a:r>
        </a:p>
        <a:p>
          <a:r>
            <a:rPr lang="en-US" dirty="0"/>
            <a:t>If </a:t>
          </a:r>
          <a:r>
            <a:rPr lang="en-US" dirty="0" err="1"/>
            <a:t>NTproBNP</a:t>
          </a:r>
          <a:r>
            <a:rPr lang="en-US" dirty="0"/>
            <a:t> </a:t>
          </a:r>
          <a:r>
            <a:rPr lang="en-US" b="1" dirty="0"/>
            <a:t>&gt;400</a:t>
          </a:r>
        </a:p>
        <a:p>
          <a:r>
            <a:rPr lang="en-US" dirty="0">
              <a:solidFill>
                <a:srgbClr val="FF0000"/>
              </a:solidFill>
            </a:rPr>
            <a:t>If </a:t>
          </a:r>
          <a:r>
            <a:rPr lang="en-US" dirty="0" err="1">
              <a:solidFill>
                <a:srgbClr val="FF0000"/>
              </a:solidFill>
            </a:rPr>
            <a:t>NTproBNP</a:t>
          </a:r>
          <a:r>
            <a:rPr lang="en-US" dirty="0">
              <a:solidFill>
                <a:srgbClr val="FF0000"/>
              </a:solidFill>
            </a:rPr>
            <a:t> &gt; 2000</a:t>
          </a:r>
        </a:p>
        <a:p>
          <a:r>
            <a:rPr lang="en-US" dirty="0">
              <a:solidFill>
                <a:srgbClr val="FF0000"/>
              </a:solidFill>
            </a:rPr>
            <a:t>Refer to practice/PCN HF clinician to commence:</a:t>
          </a:r>
        </a:p>
        <a:p>
          <a:endParaRPr lang="en-US" b="1" dirty="0">
            <a:solidFill>
              <a:srgbClr val="FF0000"/>
            </a:solidFill>
          </a:endParaRPr>
        </a:p>
      </dgm:t>
    </dgm:pt>
    <dgm:pt modelId="{4C19C1F5-B707-47F0-8291-1FCDD7D768BE}" type="parTrans" cxnId="{D13129FD-B2F3-44FF-8840-FEAB215AE748}">
      <dgm:prSet/>
      <dgm:spPr/>
      <dgm:t>
        <a:bodyPr/>
        <a:lstStyle/>
        <a:p>
          <a:endParaRPr lang="en-US"/>
        </a:p>
      </dgm:t>
    </dgm:pt>
    <dgm:pt modelId="{25C28606-4CDD-49CC-87F1-0303582C4E07}" type="sibTrans" cxnId="{D13129FD-B2F3-44FF-8840-FEAB215AE748}">
      <dgm:prSet/>
      <dgm:spPr/>
      <dgm:t>
        <a:bodyPr/>
        <a:lstStyle/>
        <a:p>
          <a:endParaRPr lang="en-US"/>
        </a:p>
      </dgm:t>
    </dgm:pt>
    <dgm:pt modelId="{090AB8F9-2932-43ED-A4DC-7C6E6469BB39}">
      <dgm:prSet custT="1"/>
      <dgm:spPr/>
      <dgm:t>
        <a:bodyPr/>
        <a:lstStyle/>
        <a:p>
          <a:endParaRPr lang="en-US" sz="900" dirty="0"/>
        </a:p>
        <a:p>
          <a:r>
            <a:rPr lang="en-US" sz="1400" b="1" dirty="0"/>
            <a:t>Exercise capacity:</a:t>
          </a:r>
        </a:p>
        <a:p>
          <a:r>
            <a:rPr lang="en-US" sz="1200" b="1" dirty="0"/>
            <a:t> </a:t>
          </a:r>
        </a:p>
        <a:p>
          <a:r>
            <a:rPr lang="en-US" sz="800" dirty="0"/>
            <a:t>……………………m/</a:t>
          </a:r>
          <a:r>
            <a:rPr lang="en-US" sz="800" dirty="0" err="1"/>
            <a:t>yrds</a:t>
          </a:r>
          <a:r>
            <a:rPr lang="en-US" sz="800"/>
            <a:t>/stairs/miles</a:t>
          </a:r>
          <a:endParaRPr lang="en-US" sz="800" dirty="0"/>
        </a:p>
        <a:p>
          <a:endParaRPr lang="en-US" sz="800" dirty="0"/>
        </a:p>
        <a:p>
          <a:endParaRPr lang="en-US" sz="1050" dirty="0"/>
        </a:p>
        <a:p>
          <a:r>
            <a:rPr lang="en-US" sz="1200" dirty="0"/>
            <a:t>(for very frail/immobile patients a symptom based approach likely to be more appropriate rather than referral</a:t>
          </a:r>
          <a:r>
            <a:rPr lang="en-US" sz="1050" dirty="0"/>
            <a:t>)</a:t>
          </a:r>
        </a:p>
      </dgm:t>
    </dgm:pt>
    <dgm:pt modelId="{EBA8BD93-3E70-4E4C-8330-4E5142FAF401}" type="parTrans" cxnId="{0BC2EF6D-7634-4DCA-8015-0FB7453321E2}">
      <dgm:prSet/>
      <dgm:spPr/>
      <dgm:t>
        <a:bodyPr/>
        <a:lstStyle/>
        <a:p>
          <a:endParaRPr lang="en-US"/>
        </a:p>
      </dgm:t>
    </dgm:pt>
    <dgm:pt modelId="{1D6BF7A0-4406-4412-95B9-8D802557FA45}" type="sibTrans" cxnId="{0BC2EF6D-7634-4DCA-8015-0FB7453321E2}">
      <dgm:prSet/>
      <dgm:spPr/>
      <dgm:t>
        <a:bodyPr/>
        <a:lstStyle/>
        <a:p>
          <a:endParaRPr lang="en-US"/>
        </a:p>
      </dgm:t>
    </dgm:pt>
    <dgm:pt modelId="{6BEFA8DC-2EE7-4799-8A44-0C55369D6335}" type="pres">
      <dgm:prSet presAssocID="{347E4848-EB07-4D2E-A2D0-29ED048A4B32}" presName="Name0" presStyleCnt="0">
        <dgm:presLayoutVars>
          <dgm:dir/>
          <dgm:resizeHandles val="exact"/>
        </dgm:presLayoutVars>
      </dgm:prSet>
      <dgm:spPr/>
    </dgm:pt>
    <dgm:pt modelId="{43F94C94-7000-4D2E-8AD1-A59B9923D69A}" type="pres">
      <dgm:prSet presAssocID="{ACCCACD3-2F65-4ADB-95CB-F1A9F8805670}" presName="node" presStyleLbl="node1" presStyleIdx="0" presStyleCnt="5" custScaleX="173769" custScaleY="115774" custLinFactNeighborY="-2210">
        <dgm:presLayoutVars>
          <dgm:bulletEnabled val="1"/>
        </dgm:presLayoutVars>
      </dgm:prSet>
      <dgm:spPr/>
    </dgm:pt>
    <dgm:pt modelId="{520CC6CA-1A74-4124-813F-01AA37F9684D}" type="pres">
      <dgm:prSet presAssocID="{F42DE2F7-4102-4BC8-9935-6EF140B8AE26}" presName="sibTrans" presStyleLbl="sibTrans2D1" presStyleIdx="0" presStyleCnt="4" custScaleX="150275" custScaleY="140741" custLinFactNeighborX="1644" custLinFactNeighborY="-25052"/>
      <dgm:spPr/>
    </dgm:pt>
    <dgm:pt modelId="{9ACCBB41-9AF2-4062-9737-9C5468799797}" type="pres">
      <dgm:prSet presAssocID="{F42DE2F7-4102-4BC8-9935-6EF140B8AE26}" presName="connectorText" presStyleLbl="sibTrans2D1" presStyleIdx="0" presStyleCnt="4"/>
      <dgm:spPr/>
    </dgm:pt>
    <dgm:pt modelId="{1DCE3C9B-7B20-438C-87B4-01BB1A1E6F4D}" type="pres">
      <dgm:prSet presAssocID="{DE43362C-82B1-4AEE-91BF-154D2747C946}" presName="node" presStyleLbl="node1" presStyleIdx="1" presStyleCnt="5" custScaleX="151437" custScaleY="115998" custLinFactNeighborX="-21299" custLinFactNeighborY="-419">
        <dgm:presLayoutVars>
          <dgm:bulletEnabled val="1"/>
        </dgm:presLayoutVars>
      </dgm:prSet>
      <dgm:spPr/>
    </dgm:pt>
    <dgm:pt modelId="{7B0200C2-4A35-47B3-89F7-69B7F5B8AF6C}" type="pres">
      <dgm:prSet presAssocID="{326F23B1-695E-486D-8819-B80A55AFE6EF}" presName="sibTrans" presStyleLbl="sibTrans2D1" presStyleIdx="1" presStyleCnt="4" custScaleX="148137" custScaleY="118009" custLinFactNeighborX="1429" custLinFactNeighborY="-14264"/>
      <dgm:spPr/>
    </dgm:pt>
    <dgm:pt modelId="{9D7A3064-1188-4E97-AE83-90812240642C}" type="pres">
      <dgm:prSet presAssocID="{326F23B1-695E-486D-8819-B80A55AFE6EF}" presName="connectorText" presStyleLbl="sibTrans2D1" presStyleIdx="1" presStyleCnt="4"/>
      <dgm:spPr/>
    </dgm:pt>
    <dgm:pt modelId="{A243AB2A-3D16-475C-AEE9-15C951A99070}" type="pres">
      <dgm:prSet presAssocID="{E90CCA3C-9F28-4CBC-BBC4-E97328614B65}" presName="node" presStyleLbl="node1" presStyleIdx="2" presStyleCnt="5" custScaleX="144360" custScaleY="117742" custLinFactNeighborX="-22959" custLinFactNeighborY="-390">
        <dgm:presLayoutVars>
          <dgm:bulletEnabled val="1"/>
        </dgm:presLayoutVars>
      </dgm:prSet>
      <dgm:spPr/>
    </dgm:pt>
    <dgm:pt modelId="{E26AD080-679C-4C80-BC59-B543F3CE34C9}" type="pres">
      <dgm:prSet presAssocID="{6EA11D1E-1620-495D-8A0D-9AC9E3811146}" presName="sibTrans" presStyleLbl="sibTrans2D1" presStyleIdx="2" presStyleCnt="4" custAng="10800911" custFlipHor="1" custScaleX="173050" custScaleY="125529" custLinFactNeighborX="6596" custLinFactNeighborY="93"/>
      <dgm:spPr/>
    </dgm:pt>
    <dgm:pt modelId="{DEB1B105-0B34-4977-A0BC-9386E654EA08}" type="pres">
      <dgm:prSet presAssocID="{6EA11D1E-1620-495D-8A0D-9AC9E3811146}" presName="connectorText" presStyleLbl="sibTrans2D1" presStyleIdx="2" presStyleCnt="4"/>
      <dgm:spPr/>
    </dgm:pt>
    <dgm:pt modelId="{1AAB18B2-F46D-48B2-93C9-500ECEFF9956}" type="pres">
      <dgm:prSet presAssocID="{090AB8F9-2932-43ED-A4DC-7C6E6469BB39}" presName="node" presStyleLbl="node1" presStyleIdx="3" presStyleCnt="5" custScaleX="141934" custScaleY="119783" custLinFactNeighborX="-50367" custLinFactNeighborY="-412">
        <dgm:presLayoutVars>
          <dgm:bulletEnabled val="1"/>
        </dgm:presLayoutVars>
      </dgm:prSet>
      <dgm:spPr/>
    </dgm:pt>
    <dgm:pt modelId="{7680F57D-B9AC-4236-97A2-B4B0BBE22316}" type="pres">
      <dgm:prSet presAssocID="{1D6BF7A0-4406-4412-95B9-8D802557FA45}" presName="sibTrans" presStyleLbl="sibTrans2D1" presStyleIdx="3" presStyleCnt="4" custScaleX="169247" custScaleY="129751" custLinFactNeighborX="8346" custLinFactNeighborY="2758"/>
      <dgm:spPr/>
    </dgm:pt>
    <dgm:pt modelId="{65B01077-2805-4203-B9A4-52D7005C5E6C}" type="pres">
      <dgm:prSet presAssocID="{1D6BF7A0-4406-4412-95B9-8D802557FA45}" presName="connectorText" presStyleLbl="sibTrans2D1" presStyleIdx="3" presStyleCnt="4"/>
      <dgm:spPr/>
    </dgm:pt>
    <dgm:pt modelId="{89258FF0-ED85-4DF9-B2A2-C9F2823DD856}" type="pres">
      <dgm:prSet presAssocID="{B66E8689-02C3-4906-8508-AB56A3B22603}" presName="node" presStyleLbl="node1" presStyleIdx="4" presStyleCnt="5" custScaleX="211198" custScaleY="120751" custLinFactNeighborX="-66156" custLinFactNeighborY="-390">
        <dgm:presLayoutVars>
          <dgm:bulletEnabled val="1"/>
        </dgm:presLayoutVars>
      </dgm:prSet>
      <dgm:spPr/>
    </dgm:pt>
  </dgm:ptLst>
  <dgm:cxnLst>
    <dgm:cxn modelId="{7848E100-C192-4EE6-AEC8-5A0D28E7A212}" type="presOf" srcId="{347E4848-EB07-4D2E-A2D0-29ED048A4B32}" destId="{6BEFA8DC-2EE7-4799-8A44-0C55369D6335}" srcOrd="0" destOrd="0" presId="urn:microsoft.com/office/officeart/2005/8/layout/process1"/>
    <dgm:cxn modelId="{8A010A04-7CFD-4D43-A352-580872CC75D3}" type="presOf" srcId="{F42DE2F7-4102-4BC8-9935-6EF140B8AE26}" destId="{520CC6CA-1A74-4124-813F-01AA37F9684D}" srcOrd="0" destOrd="0" presId="urn:microsoft.com/office/officeart/2005/8/layout/process1"/>
    <dgm:cxn modelId="{6D12EC04-3B02-4085-A7ED-EE2D33788212}" type="presOf" srcId="{6EA11D1E-1620-495D-8A0D-9AC9E3811146}" destId="{DEB1B105-0B34-4977-A0BC-9386E654EA08}" srcOrd="1" destOrd="0" presId="urn:microsoft.com/office/officeart/2005/8/layout/process1"/>
    <dgm:cxn modelId="{2804EB05-215D-434B-8E17-D0ADBFBF1EA8}" type="presOf" srcId="{6EA11D1E-1620-495D-8A0D-9AC9E3811146}" destId="{E26AD080-679C-4C80-BC59-B543F3CE34C9}" srcOrd="0" destOrd="0" presId="urn:microsoft.com/office/officeart/2005/8/layout/process1"/>
    <dgm:cxn modelId="{1DD6FA08-E2DA-48BA-AB2C-BE215C57EC02}" type="presOf" srcId="{ACCCACD3-2F65-4ADB-95CB-F1A9F8805670}" destId="{43F94C94-7000-4D2E-8AD1-A59B9923D69A}" srcOrd="0" destOrd="0" presId="urn:microsoft.com/office/officeart/2005/8/layout/process1"/>
    <dgm:cxn modelId="{7EC1761E-9AC5-4B7A-8A6C-0894CE689588}" srcId="{347E4848-EB07-4D2E-A2D0-29ED048A4B32}" destId="{ACCCACD3-2F65-4ADB-95CB-F1A9F8805670}" srcOrd="0" destOrd="0" parTransId="{1092FEFD-FB40-4164-9B70-D014F1881E22}" sibTransId="{F42DE2F7-4102-4BC8-9935-6EF140B8AE26}"/>
    <dgm:cxn modelId="{EC4AFA3D-9D70-4667-8C84-4288C23DE8F2}" type="presOf" srcId="{F42DE2F7-4102-4BC8-9935-6EF140B8AE26}" destId="{9ACCBB41-9AF2-4062-9737-9C5468799797}" srcOrd="1" destOrd="0" presId="urn:microsoft.com/office/officeart/2005/8/layout/process1"/>
    <dgm:cxn modelId="{FFC2A449-24BC-4EAD-B252-23B29EC633CC}" type="presOf" srcId="{1D6BF7A0-4406-4412-95B9-8D802557FA45}" destId="{65B01077-2805-4203-B9A4-52D7005C5E6C}" srcOrd="1" destOrd="0" presId="urn:microsoft.com/office/officeart/2005/8/layout/process1"/>
    <dgm:cxn modelId="{0BC2EF6D-7634-4DCA-8015-0FB7453321E2}" srcId="{347E4848-EB07-4D2E-A2D0-29ED048A4B32}" destId="{090AB8F9-2932-43ED-A4DC-7C6E6469BB39}" srcOrd="3" destOrd="0" parTransId="{EBA8BD93-3E70-4E4C-8330-4E5142FAF401}" sibTransId="{1D6BF7A0-4406-4412-95B9-8D802557FA45}"/>
    <dgm:cxn modelId="{4791E681-126A-4EFB-8D17-74708E0B27F3}" type="presOf" srcId="{326F23B1-695E-486D-8819-B80A55AFE6EF}" destId="{9D7A3064-1188-4E97-AE83-90812240642C}" srcOrd="1" destOrd="0" presId="urn:microsoft.com/office/officeart/2005/8/layout/process1"/>
    <dgm:cxn modelId="{E41D808C-A3C7-4A40-8F6D-CA90EF2268D0}" type="presOf" srcId="{E90CCA3C-9F28-4CBC-BBC4-E97328614B65}" destId="{A243AB2A-3D16-475C-AEE9-15C951A99070}" srcOrd="0" destOrd="0" presId="urn:microsoft.com/office/officeart/2005/8/layout/process1"/>
    <dgm:cxn modelId="{90E8D48F-9564-4935-A20F-4E1F40E84C61}" srcId="{347E4848-EB07-4D2E-A2D0-29ED048A4B32}" destId="{E90CCA3C-9F28-4CBC-BBC4-E97328614B65}" srcOrd="2" destOrd="0" parTransId="{DB38ACEA-E34F-43BF-AAEE-3C61D19505D2}" sibTransId="{6EA11D1E-1620-495D-8A0D-9AC9E3811146}"/>
    <dgm:cxn modelId="{7F0822B6-20DD-419D-9211-12A769EB8C76}" srcId="{347E4848-EB07-4D2E-A2D0-29ED048A4B32}" destId="{DE43362C-82B1-4AEE-91BF-154D2747C946}" srcOrd="1" destOrd="0" parTransId="{799C5461-964F-4601-96E6-C313E5D7C242}" sibTransId="{326F23B1-695E-486D-8819-B80A55AFE6EF}"/>
    <dgm:cxn modelId="{581EF9B6-052A-4451-83F0-1E503CFA6319}" type="presOf" srcId="{090AB8F9-2932-43ED-A4DC-7C6E6469BB39}" destId="{1AAB18B2-F46D-48B2-93C9-500ECEFF9956}" srcOrd="0" destOrd="0" presId="urn:microsoft.com/office/officeart/2005/8/layout/process1"/>
    <dgm:cxn modelId="{1B84B1CB-ED51-49C3-A268-2BA2DFDABCED}" type="presOf" srcId="{1D6BF7A0-4406-4412-95B9-8D802557FA45}" destId="{7680F57D-B9AC-4236-97A2-B4B0BBE22316}" srcOrd="0" destOrd="0" presId="urn:microsoft.com/office/officeart/2005/8/layout/process1"/>
    <dgm:cxn modelId="{4D74F8DB-D83C-4332-B73F-994C0242DF5C}" type="presOf" srcId="{DE43362C-82B1-4AEE-91BF-154D2747C946}" destId="{1DCE3C9B-7B20-438C-87B4-01BB1A1E6F4D}" srcOrd="0" destOrd="0" presId="urn:microsoft.com/office/officeart/2005/8/layout/process1"/>
    <dgm:cxn modelId="{C7640AEB-793C-406F-8C77-4C8809D2C924}" type="presOf" srcId="{326F23B1-695E-486D-8819-B80A55AFE6EF}" destId="{7B0200C2-4A35-47B3-89F7-69B7F5B8AF6C}" srcOrd="0" destOrd="0" presId="urn:microsoft.com/office/officeart/2005/8/layout/process1"/>
    <dgm:cxn modelId="{D13129FD-B2F3-44FF-8840-FEAB215AE748}" srcId="{347E4848-EB07-4D2E-A2D0-29ED048A4B32}" destId="{B66E8689-02C3-4906-8508-AB56A3B22603}" srcOrd="4" destOrd="0" parTransId="{4C19C1F5-B707-47F0-8291-1FCDD7D768BE}" sibTransId="{25C28606-4CDD-49CC-87F1-0303582C4E07}"/>
    <dgm:cxn modelId="{F8A926FF-ED7B-4B00-8AA5-158BBB92A0AF}" type="presOf" srcId="{B66E8689-02C3-4906-8508-AB56A3B22603}" destId="{89258FF0-ED85-4DF9-B2A2-C9F2823DD856}" srcOrd="0" destOrd="0" presId="urn:microsoft.com/office/officeart/2005/8/layout/process1"/>
    <dgm:cxn modelId="{93954697-D831-4B8C-B8FA-3CD13101D371}" type="presParOf" srcId="{6BEFA8DC-2EE7-4799-8A44-0C55369D6335}" destId="{43F94C94-7000-4D2E-8AD1-A59B9923D69A}" srcOrd="0" destOrd="0" presId="urn:microsoft.com/office/officeart/2005/8/layout/process1"/>
    <dgm:cxn modelId="{CE2D5A8B-54E5-4EA4-996F-DD588333901E}" type="presParOf" srcId="{6BEFA8DC-2EE7-4799-8A44-0C55369D6335}" destId="{520CC6CA-1A74-4124-813F-01AA37F9684D}" srcOrd="1" destOrd="0" presId="urn:microsoft.com/office/officeart/2005/8/layout/process1"/>
    <dgm:cxn modelId="{61FE741F-594F-467C-9B51-CE604B677C5B}" type="presParOf" srcId="{520CC6CA-1A74-4124-813F-01AA37F9684D}" destId="{9ACCBB41-9AF2-4062-9737-9C5468799797}" srcOrd="0" destOrd="0" presId="urn:microsoft.com/office/officeart/2005/8/layout/process1"/>
    <dgm:cxn modelId="{15427D73-A777-4EF2-8E27-AF1BC7634B11}" type="presParOf" srcId="{6BEFA8DC-2EE7-4799-8A44-0C55369D6335}" destId="{1DCE3C9B-7B20-438C-87B4-01BB1A1E6F4D}" srcOrd="2" destOrd="0" presId="urn:microsoft.com/office/officeart/2005/8/layout/process1"/>
    <dgm:cxn modelId="{9F2372EB-111D-44AB-ACD4-14C4FA4DBC3F}" type="presParOf" srcId="{6BEFA8DC-2EE7-4799-8A44-0C55369D6335}" destId="{7B0200C2-4A35-47B3-89F7-69B7F5B8AF6C}" srcOrd="3" destOrd="0" presId="urn:microsoft.com/office/officeart/2005/8/layout/process1"/>
    <dgm:cxn modelId="{AFB6AE82-02C4-44B8-B902-49FE71F8C9CF}" type="presParOf" srcId="{7B0200C2-4A35-47B3-89F7-69B7F5B8AF6C}" destId="{9D7A3064-1188-4E97-AE83-90812240642C}" srcOrd="0" destOrd="0" presId="urn:microsoft.com/office/officeart/2005/8/layout/process1"/>
    <dgm:cxn modelId="{9659F50F-6B0B-4A87-A516-E8F40C5AEF20}" type="presParOf" srcId="{6BEFA8DC-2EE7-4799-8A44-0C55369D6335}" destId="{A243AB2A-3D16-475C-AEE9-15C951A99070}" srcOrd="4" destOrd="0" presId="urn:microsoft.com/office/officeart/2005/8/layout/process1"/>
    <dgm:cxn modelId="{F4541DBD-7A21-4C9C-8CF3-EAF6B5359162}" type="presParOf" srcId="{6BEFA8DC-2EE7-4799-8A44-0C55369D6335}" destId="{E26AD080-679C-4C80-BC59-B543F3CE34C9}" srcOrd="5" destOrd="0" presId="urn:microsoft.com/office/officeart/2005/8/layout/process1"/>
    <dgm:cxn modelId="{BE6F05D7-4C86-4B4E-B3A9-0B9F9A802FFF}" type="presParOf" srcId="{E26AD080-679C-4C80-BC59-B543F3CE34C9}" destId="{DEB1B105-0B34-4977-A0BC-9386E654EA08}" srcOrd="0" destOrd="0" presId="urn:microsoft.com/office/officeart/2005/8/layout/process1"/>
    <dgm:cxn modelId="{AF2BECB7-2576-4D3D-9B32-C6FDA542FB46}" type="presParOf" srcId="{6BEFA8DC-2EE7-4799-8A44-0C55369D6335}" destId="{1AAB18B2-F46D-48B2-93C9-500ECEFF9956}" srcOrd="6" destOrd="0" presId="urn:microsoft.com/office/officeart/2005/8/layout/process1"/>
    <dgm:cxn modelId="{F14E0BE5-9816-4D56-AC41-B37B3FB4D2A7}" type="presParOf" srcId="{6BEFA8DC-2EE7-4799-8A44-0C55369D6335}" destId="{7680F57D-B9AC-4236-97A2-B4B0BBE22316}" srcOrd="7" destOrd="0" presId="urn:microsoft.com/office/officeart/2005/8/layout/process1"/>
    <dgm:cxn modelId="{7F3CAD6D-A447-4A1A-8838-BA43D5FD1EA8}" type="presParOf" srcId="{7680F57D-B9AC-4236-97A2-B4B0BBE22316}" destId="{65B01077-2805-4203-B9A4-52D7005C5E6C}" srcOrd="0" destOrd="0" presId="urn:microsoft.com/office/officeart/2005/8/layout/process1"/>
    <dgm:cxn modelId="{857052B1-15F0-4D68-8BD2-EC01EAF9AF71}" type="presParOf" srcId="{6BEFA8DC-2EE7-4799-8A44-0C55369D6335}" destId="{89258FF0-ED85-4DF9-B2A2-C9F2823DD85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D348D0-4727-4376-8F98-01029014A58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4FDA54F3-1F7A-46EC-BCE2-F187505DFCD8}">
      <dgm:prSet phldrT="[Text]"/>
      <dgm:spPr/>
      <dgm:t>
        <a:bodyPr/>
        <a:lstStyle/>
        <a:p>
          <a:r>
            <a:rPr lang="en-US" dirty="0"/>
            <a:t>Referred back to practice pharmacist/HFSN for </a:t>
          </a:r>
          <a:r>
            <a:rPr lang="en-US" dirty="0" err="1"/>
            <a:t>optimisation</a:t>
          </a:r>
          <a:r>
            <a:rPr lang="en-US" dirty="0"/>
            <a:t> of medications and monitoring</a:t>
          </a:r>
        </a:p>
      </dgm:t>
    </dgm:pt>
    <dgm:pt modelId="{D945E0E2-7828-4CC9-9072-1666DD660000}" type="parTrans" cxnId="{636F376F-706E-42A1-A511-F36C96818A56}">
      <dgm:prSet/>
      <dgm:spPr/>
      <dgm:t>
        <a:bodyPr/>
        <a:lstStyle/>
        <a:p>
          <a:endParaRPr lang="en-US"/>
        </a:p>
      </dgm:t>
    </dgm:pt>
    <dgm:pt modelId="{E5533CA3-5240-4C5A-A768-9438809643FE}" type="sibTrans" cxnId="{636F376F-706E-42A1-A511-F36C96818A56}">
      <dgm:prSet/>
      <dgm:spPr/>
      <dgm:t>
        <a:bodyPr/>
        <a:lstStyle/>
        <a:p>
          <a:endParaRPr lang="en-US"/>
        </a:p>
      </dgm:t>
    </dgm:pt>
    <dgm:pt modelId="{2F5B6BE5-7CBD-4C69-A9E9-B3B34DC9A480}">
      <dgm:prSet phldrT="[Text]"/>
      <dgm:spPr/>
      <dgm:t>
        <a:bodyPr/>
        <a:lstStyle/>
        <a:p>
          <a:r>
            <a:rPr lang="en-US" dirty="0"/>
            <a:t>New diagnosis HFREF to be followed up in consultant led clinic</a:t>
          </a:r>
        </a:p>
      </dgm:t>
    </dgm:pt>
    <dgm:pt modelId="{489EC1AE-990D-4F1B-8A79-30DC6BC2A273}" type="parTrans" cxnId="{3495EB7C-34F5-44BA-97C3-F1F19DB8D82D}">
      <dgm:prSet/>
      <dgm:spPr/>
      <dgm:t>
        <a:bodyPr/>
        <a:lstStyle/>
        <a:p>
          <a:endParaRPr lang="en-US"/>
        </a:p>
      </dgm:t>
    </dgm:pt>
    <dgm:pt modelId="{5A3FD325-6CF6-46E5-9B40-21B3C674441C}" type="sibTrans" cxnId="{3495EB7C-34F5-44BA-97C3-F1F19DB8D82D}">
      <dgm:prSet/>
      <dgm:spPr/>
      <dgm:t>
        <a:bodyPr/>
        <a:lstStyle/>
        <a:p>
          <a:endParaRPr lang="en-US"/>
        </a:p>
      </dgm:t>
    </dgm:pt>
    <dgm:pt modelId="{B5E7AF40-764A-4236-A822-1AA8D707A5BC}">
      <dgm:prSet phldrT="[Text]"/>
      <dgm:spPr/>
      <dgm:t>
        <a:bodyPr/>
        <a:lstStyle/>
        <a:p>
          <a:r>
            <a:rPr lang="en-US" dirty="0"/>
            <a:t>Cardiology review </a:t>
          </a:r>
        </a:p>
        <a:p>
          <a:r>
            <a:rPr lang="en-US" dirty="0"/>
            <a:t>Echo prior/1 stop shop</a:t>
          </a:r>
        </a:p>
      </dgm:t>
    </dgm:pt>
    <dgm:pt modelId="{9091384E-54ED-410D-AECF-7B11C01FF637}" type="sibTrans" cxnId="{AF14D577-AF5A-43D5-9409-B59DEAB3273C}">
      <dgm:prSet/>
      <dgm:spPr/>
      <dgm:t>
        <a:bodyPr/>
        <a:lstStyle/>
        <a:p>
          <a:endParaRPr lang="en-US"/>
        </a:p>
      </dgm:t>
    </dgm:pt>
    <dgm:pt modelId="{E8D38DC8-5217-4D50-8F58-76CD93DDE390}" type="parTrans" cxnId="{AF14D577-AF5A-43D5-9409-B59DEAB3273C}">
      <dgm:prSet/>
      <dgm:spPr/>
      <dgm:t>
        <a:bodyPr/>
        <a:lstStyle/>
        <a:p>
          <a:endParaRPr lang="en-US"/>
        </a:p>
      </dgm:t>
    </dgm:pt>
    <dgm:pt modelId="{6BA5D746-7496-48F9-96DA-C6DECC471C0F}">
      <dgm:prSet/>
      <dgm:spPr/>
      <dgm:t>
        <a:bodyPr/>
        <a:lstStyle/>
        <a:p>
          <a:r>
            <a:rPr lang="en-US" dirty="0"/>
            <a:t>Underlying </a:t>
          </a:r>
          <a:r>
            <a:rPr lang="en-US" dirty="0" err="1"/>
            <a:t>aetiology</a:t>
          </a:r>
          <a:r>
            <a:rPr lang="en-US" dirty="0"/>
            <a:t> identified and reversible causes addressed </a:t>
          </a:r>
          <a:r>
            <a:rPr lang="en-US" dirty="0" err="1"/>
            <a:t>eg</a:t>
          </a:r>
          <a:r>
            <a:rPr lang="en-US" dirty="0"/>
            <a:t> VHD</a:t>
          </a:r>
        </a:p>
      </dgm:t>
    </dgm:pt>
    <dgm:pt modelId="{ACA35B72-8D37-43E5-BB3E-EEAA79E348E0}" type="parTrans" cxnId="{448D6EBE-1539-44B5-AF65-987892A598F5}">
      <dgm:prSet/>
      <dgm:spPr/>
      <dgm:t>
        <a:bodyPr/>
        <a:lstStyle/>
        <a:p>
          <a:endParaRPr lang="en-US"/>
        </a:p>
      </dgm:t>
    </dgm:pt>
    <dgm:pt modelId="{3F045EED-6D7B-401E-B166-38D970B7B470}" type="sibTrans" cxnId="{448D6EBE-1539-44B5-AF65-987892A598F5}">
      <dgm:prSet/>
      <dgm:spPr/>
      <dgm:t>
        <a:bodyPr/>
        <a:lstStyle/>
        <a:p>
          <a:endParaRPr lang="en-US"/>
        </a:p>
      </dgm:t>
    </dgm:pt>
    <dgm:pt modelId="{6BFE34A9-8191-4AF2-88DC-3B4BB40DCE49}" type="pres">
      <dgm:prSet presAssocID="{3CD348D0-4727-4376-8F98-01029014A584}" presName="Name0" presStyleCnt="0">
        <dgm:presLayoutVars>
          <dgm:dir/>
          <dgm:resizeHandles val="exact"/>
        </dgm:presLayoutVars>
      </dgm:prSet>
      <dgm:spPr/>
    </dgm:pt>
    <dgm:pt modelId="{DBAF87BA-D0BC-46F3-BFCB-768A8DD785D6}" type="pres">
      <dgm:prSet presAssocID="{B5E7AF40-764A-4236-A822-1AA8D707A5BC}" presName="node" presStyleLbl="node1" presStyleIdx="0" presStyleCnt="4" custLinFactNeighborX="-836" custLinFactNeighborY="68871">
        <dgm:presLayoutVars>
          <dgm:bulletEnabled val="1"/>
        </dgm:presLayoutVars>
      </dgm:prSet>
      <dgm:spPr/>
    </dgm:pt>
    <dgm:pt modelId="{68EE4D40-A696-4C1D-889C-904E6EC208FC}" type="pres">
      <dgm:prSet presAssocID="{9091384E-54ED-410D-AECF-7B11C01FF637}" presName="sibTrans" presStyleLbl="sibTrans2D1" presStyleIdx="0" presStyleCnt="3"/>
      <dgm:spPr/>
    </dgm:pt>
    <dgm:pt modelId="{55BEC013-87E9-417F-829C-16EAE2FE51F1}" type="pres">
      <dgm:prSet presAssocID="{9091384E-54ED-410D-AECF-7B11C01FF637}" presName="connectorText" presStyleLbl="sibTrans2D1" presStyleIdx="0" presStyleCnt="3"/>
      <dgm:spPr/>
    </dgm:pt>
    <dgm:pt modelId="{38DE5B59-3178-4DF1-AF7B-2F668F2BF113}" type="pres">
      <dgm:prSet presAssocID="{4FDA54F3-1F7A-46EC-BCE2-F187505DFCD8}" presName="node" presStyleLbl="node1" presStyleIdx="1" presStyleCnt="4" custLinFactNeighborX="-9177" custLinFactNeighborY="70211">
        <dgm:presLayoutVars>
          <dgm:bulletEnabled val="1"/>
        </dgm:presLayoutVars>
      </dgm:prSet>
      <dgm:spPr/>
    </dgm:pt>
    <dgm:pt modelId="{617DF3B1-8200-4058-B7E0-429F93CBD664}" type="pres">
      <dgm:prSet presAssocID="{E5533CA3-5240-4C5A-A768-9438809643FE}" presName="sibTrans" presStyleLbl="sibTrans2D1" presStyleIdx="1" presStyleCnt="3"/>
      <dgm:spPr/>
    </dgm:pt>
    <dgm:pt modelId="{288FC1B2-3627-4B3B-BF3F-7943AD24E5DB}" type="pres">
      <dgm:prSet presAssocID="{E5533CA3-5240-4C5A-A768-9438809643FE}" presName="connectorText" presStyleLbl="sibTrans2D1" presStyleIdx="1" presStyleCnt="3"/>
      <dgm:spPr/>
    </dgm:pt>
    <dgm:pt modelId="{5312D67C-0D6B-4652-8457-29098F706D6F}" type="pres">
      <dgm:prSet presAssocID="{2F5B6BE5-7CBD-4C69-A9E9-B3B34DC9A480}" presName="node" presStyleLbl="node1" presStyleIdx="2" presStyleCnt="4" custLinFactNeighborX="-9177" custLinFactNeighborY="70211">
        <dgm:presLayoutVars>
          <dgm:bulletEnabled val="1"/>
        </dgm:presLayoutVars>
      </dgm:prSet>
      <dgm:spPr/>
    </dgm:pt>
    <dgm:pt modelId="{0D14E3E6-0035-4887-A6E0-524C683CA9AB}" type="pres">
      <dgm:prSet presAssocID="{5A3FD325-6CF6-46E5-9B40-21B3C674441C}" presName="sibTrans" presStyleLbl="sibTrans2D1" presStyleIdx="2" presStyleCnt="3"/>
      <dgm:spPr/>
    </dgm:pt>
    <dgm:pt modelId="{E825F8AD-2CE2-4723-B1FA-AEE27B8A3C7F}" type="pres">
      <dgm:prSet presAssocID="{5A3FD325-6CF6-46E5-9B40-21B3C674441C}" presName="connectorText" presStyleLbl="sibTrans2D1" presStyleIdx="2" presStyleCnt="3"/>
      <dgm:spPr/>
    </dgm:pt>
    <dgm:pt modelId="{E12A78F8-39B9-4E7E-9A44-1DAAC6530BBD}" type="pres">
      <dgm:prSet presAssocID="{6BA5D746-7496-48F9-96DA-C6DECC471C0F}" presName="node" presStyleLbl="node1" presStyleIdx="3" presStyleCnt="4" custLinFactNeighborX="-17162" custLinFactNeighborY="65553">
        <dgm:presLayoutVars>
          <dgm:bulletEnabled val="1"/>
        </dgm:presLayoutVars>
      </dgm:prSet>
      <dgm:spPr/>
    </dgm:pt>
  </dgm:ptLst>
  <dgm:cxnLst>
    <dgm:cxn modelId="{517CAF0B-3272-414F-BB6B-E660CA65AFB7}" type="presOf" srcId="{4FDA54F3-1F7A-46EC-BCE2-F187505DFCD8}" destId="{38DE5B59-3178-4DF1-AF7B-2F668F2BF113}" srcOrd="0" destOrd="0" presId="urn:microsoft.com/office/officeart/2005/8/layout/process1"/>
    <dgm:cxn modelId="{BFAD552D-8186-4623-9233-CFAB6B895B11}" type="presOf" srcId="{E5533CA3-5240-4C5A-A768-9438809643FE}" destId="{288FC1B2-3627-4B3B-BF3F-7943AD24E5DB}" srcOrd="1" destOrd="0" presId="urn:microsoft.com/office/officeart/2005/8/layout/process1"/>
    <dgm:cxn modelId="{1FBEA82F-148E-4D89-AFC1-AEE6A0C9DC8E}" type="presOf" srcId="{2F5B6BE5-7CBD-4C69-A9E9-B3B34DC9A480}" destId="{5312D67C-0D6B-4652-8457-29098F706D6F}" srcOrd="0" destOrd="0" presId="urn:microsoft.com/office/officeart/2005/8/layout/process1"/>
    <dgm:cxn modelId="{C6693749-30CD-4010-8FCD-238093289C42}" type="presOf" srcId="{B5E7AF40-764A-4236-A822-1AA8D707A5BC}" destId="{DBAF87BA-D0BC-46F3-BFCB-768A8DD785D6}" srcOrd="0" destOrd="0" presId="urn:microsoft.com/office/officeart/2005/8/layout/process1"/>
    <dgm:cxn modelId="{636F376F-706E-42A1-A511-F36C96818A56}" srcId="{3CD348D0-4727-4376-8F98-01029014A584}" destId="{4FDA54F3-1F7A-46EC-BCE2-F187505DFCD8}" srcOrd="1" destOrd="0" parTransId="{D945E0E2-7828-4CC9-9072-1666DD660000}" sibTransId="{E5533CA3-5240-4C5A-A768-9438809643FE}"/>
    <dgm:cxn modelId="{C449AA51-F6EA-4B37-BFC6-86DFCC710EB2}" type="presOf" srcId="{3CD348D0-4727-4376-8F98-01029014A584}" destId="{6BFE34A9-8191-4AF2-88DC-3B4BB40DCE49}" srcOrd="0" destOrd="0" presId="urn:microsoft.com/office/officeart/2005/8/layout/process1"/>
    <dgm:cxn modelId="{582FBF71-FBF2-42B1-86CE-75A6EAFC1610}" type="presOf" srcId="{6BA5D746-7496-48F9-96DA-C6DECC471C0F}" destId="{E12A78F8-39B9-4E7E-9A44-1DAAC6530BBD}" srcOrd="0" destOrd="0" presId="urn:microsoft.com/office/officeart/2005/8/layout/process1"/>
    <dgm:cxn modelId="{AF14D577-AF5A-43D5-9409-B59DEAB3273C}" srcId="{3CD348D0-4727-4376-8F98-01029014A584}" destId="{B5E7AF40-764A-4236-A822-1AA8D707A5BC}" srcOrd="0" destOrd="0" parTransId="{E8D38DC8-5217-4D50-8F58-76CD93DDE390}" sibTransId="{9091384E-54ED-410D-AECF-7B11C01FF637}"/>
    <dgm:cxn modelId="{3495EB7C-34F5-44BA-97C3-F1F19DB8D82D}" srcId="{3CD348D0-4727-4376-8F98-01029014A584}" destId="{2F5B6BE5-7CBD-4C69-A9E9-B3B34DC9A480}" srcOrd="2" destOrd="0" parTransId="{489EC1AE-990D-4F1B-8A79-30DC6BC2A273}" sibTransId="{5A3FD325-6CF6-46E5-9B40-21B3C674441C}"/>
    <dgm:cxn modelId="{34B97985-0429-4DF0-B806-BC505785E463}" type="presOf" srcId="{E5533CA3-5240-4C5A-A768-9438809643FE}" destId="{617DF3B1-8200-4058-B7E0-429F93CBD664}" srcOrd="0" destOrd="0" presId="urn:microsoft.com/office/officeart/2005/8/layout/process1"/>
    <dgm:cxn modelId="{448D6EBE-1539-44B5-AF65-987892A598F5}" srcId="{3CD348D0-4727-4376-8F98-01029014A584}" destId="{6BA5D746-7496-48F9-96DA-C6DECC471C0F}" srcOrd="3" destOrd="0" parTransId="{ACA35B72-8D37-43E5-BB3E-EEAA79E348E0}" sibTransId="{3F045EED-6D7B-401E-B166-38D970B7B470}"/>
    <dgm:cxn modelId="{9CE2C8C1-BAC8-47FF-87D8-5509AE89D7C3}" type="presOf" srcId="{5A3FD325-6CF6-46E5-9B40-21B3C674441C}" destId="{E825F8AD-2CE2-4723-B1FA-AEE27B8A3C7F}" srcOrd="1" destOrd="0" presId="urn:microsoft.com/office/officeart/2005/8/layout/process1"/>
    <dgm:cxn modelId="{2E0ABAC9-C7AD-40BE-84F5-E26E88F259B1}" type="presOf" srcId="{9091384E-54ED-410D-AECF-7B11C01FF637}" destId="{68EE4D40-A696-4C1D-889C-904E6EC208FC}" srcOrd="0" destOrd="0" presId="urn:microsoft.com/office/officeart/2005/8/layout/process1"/>
    <dgm:cxn modelId="{8A6045D8-A842-4238-AF19-D5722A922D96}" type="presOf" srcId="{9091384E-54ED-410D-AECF-7B11C01FF637}" destId="{55BEC013-87E9-417F-829C-16EAE2FE51F1}" srcOrd="1" destOrd="0" presId="urn:microsoft.com/office/officeart/2005/8/layout/process1"/>
    <dgm:cxn modelId="{4B89F0FA-E33A-4611-91AF-880471CF1A49}" type="presOf" srcId="{5A3FD325-6CF6-46E5-9B40-21B3C674441C}" destId="{0D14E3E6-0035-4887-A6E0-524C683CA9AB}" srcOrd="0" destOrd="0" presId="urn:microsoft.com/office/officeart/2005/8/layout/process1"/>
    <dgm:cxn modelId="{40C2E5FD-151E-45AB-8003-2ED5B9D05C50}" type="presParOf" srcId="{6BFE34A9-8191-4AF2-88DC-3B4BB40DCE49}" destId="{DBAF87BA-D0BC-46F3-BFCB-768A8DD785D6}" srcOrd="0" destOrd="0" presId="urn:microsoft.com/office/officeart/2005/8/layout/process1"/>
    <dgm:cxn modelId="{19838C30-ABA7-44D1-9806-A804055547FD}" type="presParOf" srcId="{6BFE34A9-8191-4AF2-88DC-3B4BB40DCE49}" destId="{68EE4D40-A696-4C1D-889C-904E6EC208FC}" srcOrd="1" destOrd="0" presId="urn:microsoft.com/office/officeart/2005/8/layout/process1"/>
    <dgm:cxn modelId="{67CF5C4B-FBFB-417D-A2A7-0960D1A26D92}" type="presParOf" srcId="{68EE4D40-A696-4C1D-889C-904E6EC208FC}" destId="{55BEC013-87E9-417F-829C-16EAE2FE51F1}" srcOrd="0" destOrd="0" presId="urn:microsoft.com/office/officeart/2005/8/layout/process1"/>
    <dgm:cxn modelId="{FCD52046-E35C-45C4-AEAF-4A0690F32BAE}" type="presParOf" srcId="{6BFE34A9-8191-4AF2-88DC-3B4BB40DCE49}" destId="{38DE5B59-3178-4DF1-AF7B-2F668F2BF113}" srcOrd="2" destOrd="0" presId="urn:microsoft.com/office/officeart/2005/8/layout/process1"/>
    <dgm:cxn modelId="{21E8F816-4F43-44C1-A2A9-25AA26F3B834}" type="presParOf" srcId="{6BFE34A9-8191-4AF2-88DC-3B4BB40DCE49}" destId="{617DF3B1-8200-4058-B7E0-429F93CBD664}" srcOrd="3" destOrd="0" presId="urn:microsoft.com/office/officeart/2005/8/layout/process1"/>
    <dgm:cxn modelId="{D7F769E2-C6CD-4A41-A31E-8228C5518597}" type="presParOf" srcId="{617DF3B1-8200-4058-B7E0-429F93CBD664}" destId="{288FC1B2-3627-4B3B-BF3F-7943AD24E5DB}" srcOrd="0" destOrd="0" presId="urn:microsoft.com/office/officeart/2005/8/layout/process1"/>
    <dgm:cxn modelId="{BB5C6BD4-1DE3-43FF-A545-9FC91A019003}" type="presParOf" srcId="{6BFE34A9-8191-4AF2-88DC-3B4BB40DCE49}" destId="{5312D67C-0D6B-4652-8457-29098F706D6F}" srcOrd="4" destOrd="0" presId="urn:microsoft.com/office/officeart/2005/8/layout/process1"/>
    <dgm:cxn modelId="{0E72D0C2-9DD7-4CB5-B24E-363615FCE21A}" type="presParOf" srcId="{6BFE34A9-8191-4AF2-88DC-3B4BB40DCE49}" destId="{0D14E3E6-0035-4887-A6E0-524C683CA9AB}" srcOrd="5" destOrd="0" presId="urn:microsoft.com/office/officeart/2005/8/layout/process1"/>
    <dgm:cxn modelId="{EA8C9855-7911-4477-8ED8-95A8A4248490}" type="presParOf" srcId="{0D14E3E6-0035-4887-A6E0-524C683CA9AB}" destId="{E825F8AD-2CE2-4723-B1FA-AEE27B8A3C7F}" srcOrd="0" destOrd="0" presId="urn:microsoft.com/office/officeart/2005/8/layout/process1"/>
    <dgm:cxn modelId="{2FAA3CD8-8B80-4A37-AB02-70D724DDEFB3}" type="presParOf" srcId="{6BFE34A9-8191-4AF2-88DC-3B4BB40DCE49}" destId="{E12A78F8-39B9-4E7E-9A44-1DAAC6530BB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94C94-7000-4D2E-8AD1-A59B9923D69A}">
      <dsp:nvSpPr>
        <dsp:cNvPr id="0" name=""/>
        <dsp:cNvSpPr/>
      </dsp:nvSpPr>
      <dsp:spPr>
        <a:xfrm>
          <a:off x="9708" y="1668248"/>
          <a:ext cx="1988713" cy="26722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Suspicion of heart failure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7955" y="1726495"/>
        <a:ext cx="1872219" cy="2555739"/>
      </dsp:txXfrm>
    </dsp:sp>
    <dsp:sp modelId="{520CC6CA-1A74-4124-813F-01AA37F9684D}">
      <dsp:nvSpPr>
        <dsp:cNvPr id="0" name=""/>
        <dsp:cNvSpPr/>
      </dsp:nvSpPr>
      <dsp:spPr>
        <a:xfrm rot="63073">
          <a:off x="2047582" y="2755481"/>
          <a:ext cx="312234" cy="39945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047590" y="2834514"/>
        <a:ext cx="218564" cy="239675"/>
      </dsp:txXfrm>
    </dsp:sp>
    <dsp:sp modelId="{1DCE3C9B-7B20-438C-87B4-01BB1A1E6F4D}">
      <dsp:nvSpPr>
        <dsp:cNvPr id="0" name=""/>
        <dsp:cNvSpPr/>
      </dsp:nvSpPr>
      <dsp:spPr>
        <a:xfrm>
          <a:off x="2390386" y="1707002"/>
          <a:ext cx="1733133" cy="2677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Check </a:t>
          </a:r>
          <a:r>
            <a:rPr lang="en-US" sz="1400" b="1" kern="1200" dirty="0" err="1"/>
            <a:t>NTproBNP</a:t>
          </a:r>
          <a:endParaRPr lang="en-US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ECG if AF suspected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Bloods to include: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(FBC, LFTs, Renal function, Thyroid function, HbA1c, Lipid profile, Iron studies including Ferritin &amp; Transferrin saturation)</a:t>
          </a:r>
          <a:endParaRPr lang="en-US" sz="1100" kern="1200" dirty="0"/>
        </a:p>
      </dsp:txBody>
      <dsp:txXfrm>
        <a:off x="2441148" y="1757764"/>
        <a:ext cx="1631609" cy="2575879"/>
      </dsp:txXfrm>
    </dsp:sp>
    <dsp:sp modelId="{7B0200C2-4A35-47B3-89F7-69B7F5B8AF6C}">
      <dsp:nvSpPr>
        <dsp:cNvPr id="0" name=""/>
        <dsp:cNvSpPr/>
      </dsp:nvSpPr>
      <dsp:spPr>
        <a:xfrm rot="1068">
          <a:off x="4183697" y="2838092"/>
          <a:ext cx="363409" cy="33493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183697" y="2905064"/>
        <a:ext cx="262927" cy="200963"/>
      </dsp:txXfrm>
    </dsp:sp>
    <dsp:sp modelId="{A243AB2A-3D16-475C-AEE9-15C951A99070}">
      <dsp:nvSpPr>
        <dsp:cNvPr id="0" name=""/>
        <dsp:cNvSpPr/>
      </dsp:nvSpPr>
      <dsp:spPr>
        <a:xfrm>
          <a:off x="4586387" y="1687545"/>
          <a:ext cx="1652140" cy="2717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NTproBNP</a:t>
          </a: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Result: </a:t>
          </a:r>
          <a:r>
            <a:rPr lang="en-US" sz="600" b="1" kern="1200" dirty="0"/>
            <a:t>……………………………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0" kern="1200" dirty="0"/>
        </a:p>
      </dsp:txBody>
      <dsp:txXfrm>
        <a:off x="4634777" y="1735935"/>
        <a:ext cx="1555360" cy="2620877"/>
      </dsp:txXfrm>
    </dsp:sp>
    <dsp:sp modelId="{E26AD080-679C-4C80-BC59-B543F3CE34C9}">
      <dsp:nvSpPr>
        <dsp:cNvPr id="0" name=""/>
        <dsp:cNvSpPr/>
      </dsp:nvSpPr>
      <dsp:spPr>
        <a:xfrm rot="10799953" flipH="1">
          <a:off x="6273459" y="2868238"/>
          <a:ext cx="350618" cy="35628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273459" y="2939496"/>
        <a:ext cx="245433" cy="213769"/>
      </dsp:txXfrm>
    </dsp:sp>
    <dsp:sp modelId="{1AAB18B2-F46D-48B2-93C9-500ECEFF9956}">
      <dsp:nvSpPr>
        <dsp:cNvPr id="0" name=""/>
        <dsp:cNvSpPr/>
      </dsp:nvSpPr>
      <dsp:spPr>
        <a:xfrm>
          <a:off x="6620812" y="1663482"/>
          <a:ext cx="1624375" cy="27647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Exercise capacity: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……………………m/</a:t>
          </a:r>
          <a:r>
            <a:rPr lang="en-US" sz="800" kern="1200" dirty="0" err="1"/>
            <a:t>yrds</a:t>
          </a:r>
          <a:r>
            <a:rPr lang="en-US" sz="800" kern="1200"/>
            <a:t>/stairs/miles</a:t>
          </a:r>
          <a:endParaRPr lang="en-US" sz="8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(for very frail/immobile patients a symptom based approach likely to be more appropriate rather than referral</a:t>
          </a:r>
          <a:r>
            <a:rPr lang="en-US" sz="1050" kern="1200" dirty="0"/>
            <a:t>)</a:t>
          </a:r>
        </a:p>
      </dsp:txBody>
      <dsp:txXfrm>
        <a:off x="6668388" y="1711058"/>
        <a:ext cx="1529223" cy="2669614"/>
      </dsp:txXfrm>
    </dsp:sp>
    <dsp:sp modelId="{7680F57D-B9AC-4236-97A2-B4B0BBE22316}">
      <dsp:nvSpPr>
        <dsp:cNvPr id="0" name=""/>
        <dsp:cNvSpPr/>
      </dsp:nvSpPr>
      <dsp:spPr>
        <a:xfrm rot="717">
          <a:off x="8291149" y="2869774"/>
          <a:ext cx="372327" cy="36826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8291149" y="2943415"/>
        <a:ext cx="261847" cy="220960"/>
      </dsp:txXfrm>
    </dsp:sp>
    <dsp:sp modelId="{89258FF0-ED85-4DF9-B2A2-C9F2823DD856}">
      <dsp:nvSpPr>
        <dsp:cNvPr id="0" name=""/>
        <dsp:cNvSpPr/>
      </dsp:nvSpPr>
      <dsp:spPr>
        <a:xfrm>
          <a:off x="8660265" y="1652819"/>
          <a:ext cx="2417073" cy="2787109"/>
        </a:xfrm>
        <a:prstGeom prst="roundRect">
          <a:avLst>
            <a:gd name="adj" fmla="val 10000"/>
          </a:avLst>
        </a:prstGeom>
        <a:solidFill>
          <a:srgbClr val="E0E0E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Refer to cardiology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If </a:t>
          </a:r>
          <a:r>
            <a:rPr lang="en-US" sz="1800" kern="1200" dirty="0" err="1"/>
            <a:t>NTproBNP</a:t>
          </a:r>
          <a:r>
            <a:rPr lang="en-US" sz="1800" kern="1200" dirty="0"/>
            <a:t> </a:t>
          </a:r>
          <a:r>
            <a:rPr lang="en-US" sz="1800" b="1" kern="1200" dirty="0"/>
            <a:t>&gt;400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If </a:t>
          </a:r>
          <a:r>
            <a:rPr lang="en-US" sz="1800" kern="1200" dirty="0" err="1">
              <a:solidFill>
                <a:srgbClr val="FF0000"/>
              </a:solidFill>
            </a:rPr>
            <a:t>NTproBNP</a:t>
          </a:r>
          <a:r>
            <a:rPr lang="en-US" sz="1800" kern="1200" dirty="0">
              <a:solidFill>
                <a:srgbClr val="FF0000"/>
              </a:solidFill>
            </a:rPr>
            <a:t> &gt; 2000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0000"/>
              </a:solidFill>
            </a:rPr>
            <a:t>Refer to practice/PCN HF clinician to commence: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rgbClr val="FF0000"/>
            </a:solidFill>
          </a:endParaRPr>
        </a:p>
      </dsp:txBody>
      <dsp:txXfrm>
        <a:off x="8731059" y="1723613"/>
        <a:ext cx="2275485" cy="2645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F87BA-D0BC-46F3-BFCB-768A8DD785D6}">
      <dsp:nvSpPr>
        <dsp:cNvPr id="0" name=""/>
        <dsp:cNvSpPr/>
      </dsp:nvSpPr>
      <dsp:spPr>
        <a:xfrm>
          <a:off x="0" y="2116396"/>
          <a:ext cx="1320663" cy="12009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Cardiology review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Echo prior/1 stop shop</a:t>
          </a:r>
        </a:p>
      </dsp:txBody>
      <dsp:txXfrm>
        <a:off x="35175" y="2151571"/>
        <a:ext cx="1250313" cy="1130628"/>
      </dsp:txXfrm>
    </dsp:sp>
    <dsp:sp modelId="{68EE4D40-A696-4C1D-889C-904E6EC208FC}">
      <dsp:nvSpPr>
        <dsp:cNvPr id="0" name=""/>
        <dsp:cNvSpPr/>
      </dsp:nvSpPr>
      <dsp:spPr>
        <a:xfrm rot="30676">
          <a:off x="1441360" y="2561234"/>
          <a:ext cx="255897" cy="32752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41362" y="2626396"/>
        <a:ext cx="179128" cy="196514"/>
      </dsp:txXfrm>
    </dsp:sp>
    <dsp:sp modelId="{38DE5B59-3178-4DF1-AF7B-2F668F2BF113}">
      <dsp:nvSpPr>
        <dsp:cNvPr id="0" name=""/>
        <dsp:cNvSpPr/>
      </dsp:nvSpPr>
      <dsp:spPr>
        <a:xfrm>
          <a:off x="1803470" y="2132489"/>
          <a:ext cx="1320663" cy="12009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Referred back to practice pharmacist/HFSN for </a:t>
          </a:r>
          <a:r>
            <a:rPr lang="en-US" sz="1200" kern="1200" dirty="0" err="1"/>
            <a:t>optimisation</a:t>
          </a:r>
          <a:r>
            <a:rPr lang="en-US" sz="1200" kern="1200" dirty="0"/>
            <a:t> of medications and monitoring</a:t>
          </a:r>
        </a:p>
      </dsp:txBody>
      <dsp:txXfrm>
        <a:off x="1838645" y="2167664"/>
        <a:ext cx="1250313" cy="1130628"/>
      </dsp:txXfrm>
    </dsp:sp>
    <dsp:sp modelId="{617DF3B1-8200-4058-B7E0-429F93CBD664}">
      <dsp:nvSpPr>
        <dsp:cNvPr id="0" name=""/>
        <dsp:cNvSpPr/>
      </dsp:nvSpPr>
      <dsp:spPr>
        <a:xfrm>
          <a:off x="3256201" y="2569216"/>
          <a:ext cx="279980" cy="32752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256201" y="2634721"/>
        <a:ext cx="195986" cy="196514"/>
      </dsp:txXfrm>
    </dsp:sp>
    <dsp:sp modelId="{5312D67C-0D6B-4652-8457-29098F706D6F}">
      <dsp:nvSpPr>
        <dsp:cNvPr id="0" name=""/>
        <dsp:cNvSpPr/>
      </dsp:nvSpPr>
      <dsp:spPr>
        <a:xfrm>
          <a:off x="3652400" y="2132489"/>
          <a:ext cx="1320663" cy="12009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New diagnosis HFREF to be followed up in consultant led clinic</a:t>
          </a:r>
        </a:p>
      </dsp:txBody>
      <dsp:txXfrm>
        <a:off x="3687575" y="2167664"/>
        <a:ext cx="1250313" cy="1130628"/>
      </dsp:txXfrm>
    </dsp:sp>
    <dsp:sp modelId="{0D14E3E6-0035-4887-A6E0-524C683CA9AB}">
      <dsp:nvSpPr>
        <dsp:cNvPr id="0" name=""/>
        <dsp:cNvSpPr/>
      </dsp:nvSpPr>
      <dsp:spPr>
        <a:xfrm rot="21493592">
          <a:off x="5094523" y="2541020"/>
          <a:ext cx="257747" cy="32752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094542" y="2607722"/>
        <a:ext cx="180423" cy="196514"/>
      </dsp:txXfrm>
    </dsp:sp>
    <dsp:sp modelId="{E12A78F8-39B9-4E7E-9A44-1DAAC6530BBD}">
      <dsp:nvSpPr>
        <dsp:cNvPr id="0" name=""/>
        <dsp:cNvSpPr/>
      </dsp:nvSpPr>
      <dsp:spPr>
        <a:xfrm>
          <a:off x="5459147" y="2076548"/>
          <a:ext cx="1320663" cy="12009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Underlying </a:t>
          </a:r>
          <a:r>
            <a:rPr lang="en-US" sz="1200" kern="1200" dirty="0" err="1"/>
            <a:t>aetiology</a:t>
          </a:r>
          <a:r>
            <a:rPr lang="en-US" sz="1200" kern="1200" dirty="0"/>
            <a:t> identified and reversible causes addressed </a:t>
          </a:r>
          <a:r>
            <a:rPr lang="en-US" sz="1200" kern="1200" dirty="0" err="1"/>
            <a:t>eg</a:t>
          </a:r>
          <a:r>
            <a:rPr lang="en-US" sz="1200" kern="1200" dirty="0"/>
            <a:t> VHD</a:t>
          </a:r>
        </a:p>
      </dsp:txBody>
      <dsp:txXfrm>
        <a:off x="5494322" y="2111723"/>
        <a:ext cx="1250313" cy="1130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67B83-69EE-43F5-867C-C2BBDE89E37E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ADCAB-D5FF-4AF7-8B69-ED15F7D64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1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ERS some patients referred prior</a:t>
            </a:r>
            <a:r>
              <a:rPr lang="en-GB" baseline="0" dirty="0"/>
              <a:t> to </a:t>
            </a:r>
            <a:r>
              <a:rPr lang="en-GB" baseline="0" dirty="0" err="1"/>
              <a:t>bnp</a:t>
            </a:r>
            <a:r>
              <a:rPr lang="en-GB" baseline="0" dirty="0"/>
              <a:t> on ASIs not RAS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ADCAB-D5FF-4AF7-8B69-ED15F7D649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Options</a:t>
            </a:r>
            <a:r>
              <a:rPr lang="en-GB" baseline="0" dirty="0"/>
              <a:t> of virtual ward/MDT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ADCAB-D5FF-4AF7-8B69-ED15F7D649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4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1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9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2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0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3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7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7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5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FC7CF-F604-41FB-9352-65E59FF3A84B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2019-64B1-4FF6-95AE-95D7D86F2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diagramColors" Target="../diagrams/colors1.xml"/><Relationship Id="rId18" Type="http://schemas.openxmlformats.org/officeDocument/2006/relationships/image" Target="../media/image4.wmf"/><Relationship Id="rId3" Type="http://schemas.openxmlformats.org/officeDocument/2006/relationships/control" Target="../activeX/activeX3.xml"/><Relationship Id="rId21" Type="http://schemas.openxmlformats.org/officeDocument/2006/relationships/image" Target="../media/image7.wmf"/><Relationship Id="rId7" Type="http://schemas.openxmlformats.org/officeDocument/2006/relationships/control" Target="../activeX/activeX7.xml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3.wmf"/><Relationship Id="rId2" Type="http://schemas.openxmlformats.org/officeDocument/2006/relationships/control" Target="../activeX/activeX2.xml"/><Relationship Id="rId16" Type="http://schemas.openxmlformats.org/officeDocument/2006/relationships/image" Target="../media/image2.wmf"/><Relationship Id="rId20" Type="http://schemas.openxmlformats.org/officeDocument/2006/relationships/image" Target="../media/image6.wmf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diagramLayout" Target="../diagrams/layout1.xml"/><Relationship Id="rId5" Type="http://schemas.openxmlformats.org/officeDocument/2006/relationships/control" Target="../activeX/activeX5.xml"/><Relationship Id="rId15" Type="http://schemas.openxmlformats.org/officeDocument/2006/relationships/image" Target="../media/image1.png"/><Relationship Id="rId10" Type="http://schemas.openxmlformats.org/officeDocument/2006/relationships/diagramData" Target="../diagrams/data1.xml"/><Relationship Id="rId19" Type="http://schemas.openxmlformats.org/officeDocument/2006/relationships/image" Target="../media/image5.wmf"/><Relationship Id="rId4" Type="http://schemas.openxmlformats.org/officeDocument/2006/relationships/control" Target="../activeX/activeX4.xml"/><Relationship Id="rId9" Type="http://schemas.openxmlformats.org/officeDocument/2006/relationships/notesSlide" Target="../notesSlides/notesSlide1.xml"/><Relationship Id="rId14" Type="http://schemas.microsoft.com/office/2007/relationships/diagramDrawing" Target="../diagrams/drawing1.xml"/><Relationship Id="rId22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inesmanagement.doncasterccg.nhs.uk/wp-content/uploads/2023/07/HF-SGLT2-lette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BTH.cardiosec@nhs.net" TargetMode="External"/><Relationship Id="rId7" Type="http://schemas.openxmlformats.org/officeDocument/2006/relationships/hyperlink" Target="https://teams.microsoft.com/l/meetup-join/19%3ameeting_NTNmYjYzMDctZDRlNC00MjYxLWI1ODMtMjZjNDQ2YjQ4Mjc2%40thread.v2/0?context=%7b%22Tid%22%3a%2237c354b2-85b0-47f5-b222-07b48d774ee3%22%2c%22Oid%22%3a%222ffb63e3-b0e7-43bf-85f9-27a792641983%22%7d" TargetMode="External"/><Relationship Id="rId2" Type="http://schemas.openxmlformats.org/officeDocument/2006/relationships/hyperlink" Target="mailto:garetharcher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aneggitt@hotmail.com" TargetMode="External"/><Relationship Id="rId5" Type="http://schemas.openxmlformats.org/officeDocument/2006/relationships/hyperlink" Target="mailto:sophie.barton6@nhs.net" TargetMode="External"/><Relationship Id="rId4" Type="http://schemas.openxmlformats.org/officeDocument/2006/relationships/hyperlink" Target="mailto:D.Chester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171" y="5451812"/>
            <a:ext cx="6252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Prior to initiation exclude aortic stenosis on clinical examination, consider acute infection, PE and pericardial effusion as alternative diagnoses.</a:t>
            </a:r>
          </a:p>
          <a:p>
            <a:r>
              <a:rPr lang="en-GB" dirty="0"/>
              <a:t>*</a:t>
            </a:r>
            <a:r>
              <a:rPr lang="en-GB" dirty="0" err="1"/>
              <a:t>Empagliflozin</a:t>
            </a:r>
            <a:r>
              <a:rPr lang="en-GB" dirty="0"/>
              <a:t> or </a:t>
            </a:r>
            <a:r>
              <a:rPr lang="en-GB" dirty="0" err="1"/>
              <a:t>Dapagliflozin</a:t>
            </a:r>
            <a:r>
              <a:rPr lang="en-GB" dirty="0"/>
              <a:t> should be used. If already taking </a:t>
            </a:r>
            <a:r>
              <a:rPr lang="en-GB" dirty="0" err="1"/>
              <a:t>Canagliflozin</a:t>
            </a:r>
            <a:r>
              <a:rPr lang="en-GB" dirty="0"/>
              <a:t> this should be continued instead.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0391222"/>
              </p:ext>
            </p:extLst>
          </p:nvPr>
        </p:nvGraphicFramePr>
        <p:xfrm>
          <a:off x="330926" y="-494491"/>
          <a:ext cx="11265988" cy="611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4171" y="4445320"/>
            <a:ext cx="655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Please email completed form with summary of diagnoses and medications to: dbth.racpdri@nhs.net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5989" y="4275342"/>
            <a:ext cx="2870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/>
              <a:t>#</a:t>
            </a:r>
            <a:r>
              <a:rPr lang="en-GB" dirty="0"/>
              <a:t>Prescribe beta blockers if no overt pulmonary oedema, brittle asthma (recurrent hospital admissions/ITU stay) and systolic BP &gt;90systolic and HR &gt;65bpm</a:t>
            </a:r>
          </a:p>
          <a:p>
            <a:r>
              <a:rPr lang="en-GB" i="1" dirty="0"/>
              <a:t>Discuss at Virtual HF MDT if concerned/advise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7639" y="269966"/>
            <a:ext cx="4363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GP Pathway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989" y="0"/>
            <a:ext cx="3376661" cy="1154941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name="CheckBox1" r:id="rId1" imgW="1775520" imgH="350640"/>
        </mc:Choice>
        <mc:Fallback>
          <p:control name="CheckBox1" r:id="rId1" imgW="1775520" imgH="350640">
            <p:pic>
              <p:nvPicPr>
                <p:cNvPr id="11" name="CheckBox1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4109" y="2743589"/>
                  <a:ext cx="1778518" cy="346636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2" r:id="rId2" imgW="1775520" imgH="221040"/>
        </mc:Choice>
        <mc:Fallback>
          <p:control name="CheckBox2" r:id="rId2" imgW="1775520" imgH="221040">
            <p:pic>
              <p:nvPicPr>
                <p:cNvPr id="12" name="CheckBox2"/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4110" y="2551890"/>
                  <a:ext cx="1778518" cy="22160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3" r:id="rId3" imgW="1074600" imgH="228600"/>
        </mc:Choice>
        <mc:Fallback>
          <p:control name="CheckBox3" r:id="rId3" imgW="1074600" imgH="228600">
            <p:pic>
              <p:nvPicPr>
                <p:cNvPr id="13" name="CheckBox3"/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317035" y="3247617"/>
                  <a:ext cx="1077188" cy="22991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4" r:id="rId4" imgW="1181160" imgH="228600"/>
        </mc:Choice>
        <mc:Fallback>
          <p:control name="CheckBox4" r:id="rId4" imgW="1181160" imgH="228600">
            <p:pic>
              <p:nvPicPr>
                <p:cNvPr id="14" name="CheckBox4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023928" y="3251356"/>
                  <a:ext cx="1177118" cy="22987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5" r:id="rId5" imgW="1036440" imgH="228600"/>
        </mc:Choice>
        <mc:Fallback>
          <p:control name="CheckBox5" r:id="rId5" imgW="1036440" imgH="228600">
            <p:pic>
              <p:nvPicPr>
                <p:cNvPr id="15" name="CheckBox5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612487" y="3584935"/>
                  <a:ext cx="1036637" cy="22987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6" r:id="rId6" imgW="1775520" imgH="259200"/>
        </mc:Choice>
        <mc:Fallback>
          <p:control name="CheckBox6" r:id="rId6" imgW="1775520" imgH="259200">
            <p:pic>
              <p:nvPicPr>
                <p:cNvPr id="18" name="CheckBox6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4109" y="2280550"/>
                  <a:ext cx="1778519" cy="25669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7" r:id="rId7" imgW="1775520" imgH="502920"/>
        </mc:Choice>
        <mc:Fallback>
          <p:control name="CheckBox7" r:id="rId7" imgW="1775520" imgH="502920">
            <p:pic>
              <p:nvPicPr>
                <p:cNvPr id="19" name="CheckBox7"/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4109" y="2976829"/>
                  <a:ext cx="1778518" cy="50070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8930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0118" y="348813"/>
            <a:ext cx="76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Practice Pharmacist/ PCN pharmacist Pathway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10" y="2587454"/>
            <a:ext cx="1332411" cy="13542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Arrange repeat </a:t>
            </a:r>
            <a:r>
              <a:rPr lang="en-US" sz="1600" dirty="0" err="1"/>
              <a:t>NTproBNP</a:t>
            </a:r>
            <a:r>
              <a:rPr lang="en-US" sz="1600" dirty="0"/>
              <a:t> and U&amp;E in </a:t>
            </a:r>
            <a:r>
              <a:rPr lang="en-US" dirty="0"/>
              <a:t>1-2 </a:t>
            </a:r>
            <a:r>
              <a:rPr lang="en-US" sz="1600" dirty="0"/>
              <a:t>week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2799" y="3705974"/>
            <a:ext cx="1654629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Symptoms deteriorating or </a:t>
            </a:r>
            <a:r>
              <a:rPr lang="en-US" sz="1600" dirty="0" err="1"/>
              <a:t>NTproBNP</a:t>
            </a:r>
            <a:r>
              <a:rPr lang="en-US" sz="1600" dirty="0"/>
              <a:t> rising Or Cr risen &gt;50%</a:t>
            </a:r>
          </a:p>
          <a:p>
            <a:r>
              <a:rPr lang="en-US" dirty="0"/>
              <a:t>Or K+ risen &gt; 5.5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12324" y="1862965"/>
            <a:ext cx="1654629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Symptoms improving</a:t>
            </a:r>
            <a:endParaRPr lang="en-GB" sz="1600" dirty="0"/>
          </a:p>
        </p:txBody>
      </p:sp>
      <p:sp>
        <p:nvSpPr>
          <p:cNvPr id="14" name="Right Arrow 13"/>
          <p:cNvSpPr/>
          <p:nvPr/>
        </p:nvSpPr>
        <p:spPr>
          <a:xfrm rot="20219984">
            <a:off x="1334318" y="2110257"/>
            <a:ext cx="431699" cy="65384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06423" y="3623966"/>
            <a:ext cx="1654629" cy="184665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Consider alternate diagnosis:</a:t>
            </a:r>
          </a:p>
          <a:p>
            <a:r>
              <a:rPr lang="en-US" sz="1600" dirty="0"/>
              <a:t>CXR, </a:t>
            </a:r>
            <a:r>
              <a:rPr lang="en-US" dirty="0"/>
              <a:t>ECG, </a:t>
            </a:r>
            <a:r>
              <a:rPr lang="en-US" sz="1600" dirty="0"/>
              <a:t>PFTs, </a:t>
            </a:r>
            <a:r>
              <a:rPr lang="en-US" sz="1600" dirty="0" err="1"/>
              <a:t>Ddimer</a:t>
            </a:r>
            <a:r>
              <a:rPr lang="en-US" sz="1600" dirty="0"/>
              <a:t>, CRP where appropriate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37309" y="1140057"/>
            <a:ext cx="1148371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continue to titrate diuretics as needed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9935" y="4136757"/>
            <a:ext cx="1654629" cy="92333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Discuss with GP/senior clinician</a:t>
            </a:r>
          </a:p>
        </p:txBody>
      </p:sp>
      <p:sp>
        <p:nvSpPr>
          <p:cNvPr id="18" name="Right Arrow 17"/>
          <p:cNvSpPr/>
          <p:nvPr/>
        </p:nvSpPr>
        <p:spPr>
          <a:xfrm rot="1637707">
            <a:off x="1352883" y="3719642"/>
            <a:ext cx="451121" cy="65384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544111" y="1925350"/>
            <a:ext cx="442048" cy="58385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3546533" y="4090494"/>
            <a:ext cx="422506" cy="55419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5898994" y="4036964"/>
            <a:ext cx="511611" cy="60772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5837351" y="2310312"/>
            <a:ext cx="493779" cy="54419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145612" y="1220909"/>
            <a:ext cx="1524488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Await echo and cardiology review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93320" y="524464"/>
            <a:ext cx="1654629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Delay in cardiology review &gt;2 weeks</a:t>
            </a:r>
          </a:p>
          <a:p>
            <a:pPr lvl="0"/>
            <a:endParaRPr lang="en-US" sz="1600" dirty="0"/>
          </a:p>
          <a:p>
            <a:pPr lvl="0"/>
            <a:r>
              <a:rPr lang="en-US" sz="1600" dirty="0"/>
              <a:t>Up titrate medications consider adding MRA and </a:t>
            </a:r>
            <a:r>
              <a:rPr lang="en-US" sz="1600" dirty="0" err="1"/>
              <a:t>ACEi</a:t>
            </a:r>
            <a:r>
              <a:rPr lang="en-US" sz="1600" dirty="0"/>
              <a:t>/ARB *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064472" y="1572159"/>
            <a:ext cx="1654629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 err="1"/>
              <a:t>NTproBNP</a:t>
            </a:r>
            <a:r>
              <a:rPr lang="en-US" sz="1600" dirty="0"/>
              <a:t> falling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064472" y="2399626"/>
            <a:ext cx="1654629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 err="1"/>
              <a:t>NTproBNP</a:t>
            </a:r>
            <a:r>
              <a:rPr lang="en-US" sz="1600" dirty="0"/>
              <a:t> rising</a:t>
            </a:r>
            <a:endParaRPr lang="en-GB" dirty="0"/>
          </a:p>
        </p:txBody>
      </p:sp>
      <p:sp>
        <p:nvSpPr>
          <p:cNvPr id="29" name="Right Arrow 28"/>
          <p:cNvSpPr/>
          <p:nvPr/>
        </p:nvSpPr>
        <p:spPr>
          <a:xfrm>
            <a:off x="5837352" y="1433255"/>
            <a:ext cx="423679" cy="6027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Arrow 29"/>
          <p:cNvSpPr/>
          <p:nvPr/>
        </p:nvSpPr>
        <p:spPr>
          <a:xfrm>
            <a:off x="7611469" y="1407703"/>
            <a:ext cx="500756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Arrow 30"/>
          <p:cNvSpPr/>
          <p:nvPr/>
        </p:nvSpPr>
        <p:spPr>
          <a:xfrm>
            <a:off x="8456870" y="3972486"/>
            <a:ext cx="493779" cy="54419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337310" y="2278724"/>
            <a:ext cx="1654629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Expedite cardiology review / </a:t>
            </a:r>
            <a:r>
              <a:rPr lang="en-GB" sz="1600" dirty="0"/>
              <a:t>discuss at virtual HF MDT</a:t>
            </a:r>
            <a:endParaRPr lang="en-US" sz="1600" dirty="0"/>
          </a:p>
        </p:txBody>
      </p:sp>
      <p:sp>
        <p:nvSpPr>
          <p:cNvPr id="33" name="Right Arrow 32"/>
          <p:cNvSpPr/>
          <p:nvPr/>
        </p:nvSpPr>
        <p:spPr>
          <a:xfrm>
            <a:off x="9759178" y="1393066"/>
            <a:ext cx="500756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9036446" y="3485628"/>
            <a:ext cx="1654629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Other diagnoses excluded. Expedite cardiology referral/ </a:t>
            </a:r>
            <a:r>
              <a:rPr lang="en-GB" sz="1600" dirty="0"/>
              <a:t>discuss at virtual HF MDT</a:t>
            </a:r>
          </a:p>
          <a:p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425527" y="5569534"/>
            <a:ext cx="6420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*See  guidance for up titration</a:t>
            </a:r>
          </a:p>
          <a:p>
            <a:r>
              <a:rPr lang="en-GB" dirty="0"/>
              <a:t>Specialist support/advice regarding initiation of SGLT2i: </a:t>
            </a:r>
            <a:r>
              <a:rPr lang="en-GB" u="sng" dirty="0">
                <a:hlinkClick r:id="rId3" tooltip="Original URL: https://medicinesmanagement.doncasterccg.nhs.uk/wp-content/uploads/2023/07/HF-SGLT2-letter.pdf. Click or tap if you trust this link."/>
              </a:rPr>
              <a:t>https://medicinesmanagement.doncasterccg.nhs.uk/wp-content/uploads/2023/07/HF-SGLT2-letter.pdf</a:t>
            </a:r>
            <a:endParaRPr lang="en-GB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68" y="5722431"/>
            <a:ext cx="3376661" cy="115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7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10303173"/>
              </p:ext>
            </p:extLst>
          </p:nvPr>
        </p:nvGraphicFramePr>
        <p:xfrm>
          <a:off x="59662" y="146820"/>
          <a:ext cx="6873493" cy="377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118" y="348813"/>
            <a:ext cx="76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Secondary Care pathway</a:t>
            </a:r>
          </a:p>
        </p:txBody>
      </p:sp>
      <p:sp>
        <p:nvSpPr>
          <p:cNvPr id="7" name="Right Arrow 6"/>
          <p:cNvSpPr/>
          <p:nvPr/>
        </p:nvSpPr>
        <p:spPr>
          <a:xfrm rot="19939835">
            <a:off x="6904583" y="2179173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8237772" y="1656767"/>
            <a:ext cx="1290001" cy="9579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0821196" y="2007376"/>
            <a:ext cx="1290001" cy="9579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786126">
            <a:off x="6938640" y="2969333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7266224" y="2925175"/>
            <a:ext cx="726513" cy="689553"/>
            <a:chOff x="7341450" y="3014726"/>
            <a:chExt cx="803107" cy="661336"/>
          </a:xfrm>
        </p:grpSpPr>
        <p:sp>
          <p:nvSpPr>
            <p:cNvPr id="12" name="Rounded Rectangle 11"/>
            <p:cNvSpPr/>
            <p:nvPr/>
          </p:nvSpPr>
          <p:spPr>
            <a:xfrm>
              <a:off x="7341450" y="3014726"/>
              <a:ext cx="661662" cy="6613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33593" y="3166821"/>
              <a:ext cx="71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No</a:t>
              </a: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7992737" y="3024861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8336493" y="2749184"/>
            <a:ext cx="1335966" cy="957943"/>
            <a:chOff x="8577521" y="2819621"/>
            <a:chExt cx="1335966" cy="957943"/>
          </a:xfrm>
        </p:grpSpPr>
        <p:sp>
          <p:nvSpPr>
            <p:cNvPr id="17" name="Rounded Rectangle 16"/>
            <p:cNvSpPr/>
            <p:nvPr/>
          </p:nvSpPr>
          <p:spPr>
            <a:xfrm>
              <a:off x="8577521" y="2819621"/>
              <a:ext cx="1290001" cy="95794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00191" y="2966304"/>
              <a:ext cx="1313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Follow up to remain under secondary care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7899515" y="1896641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8322398" y="1634484"/>
            <a:ext cx="12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Need for secondary care optimisation </a:t>
            </a:r>
            <a:r>
              <a:rPr lang="en-GB" sz="1200" dirty="0" err="1"/>
              <a:t>ARNi</a:t>
            </a:r>
            <a:r>
              <a:rPr lang="en-GB" sz="1200" dirty="0"/>
              <a:t>, Device </a:t>
            </a:r>
            <a:r>
              <a:rPr lang="en-GB" sz="1200" dirty="0" err="1"/>
              <a:t>etc</a:t>
            </a:r>
            <a:endParaRPr lang="en-GB" sz="1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255682" y="1849217"/>
            <a:ext cx="657240" cy="695583"/>
            <a:chOff x="7314511" y="1770864"/>
            <a:chExt cx="750310" cy="661336"/>
          </a:xfrm>
        </p:grpSpPr>
        <p:sp>
          <p:nvSpPr>
            <p:cNvPr id="15" name="TextBox 14"/>
            <p:cNvSpPr txBox="1"/>
            <p:nvPr/>
          </p:nvSpPr>
          <p:spPr>
            <a:xfrm>
              <a:off x="7353857" y="1910773"/>
              <a:ext cx="71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Yes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314511" y="1770864"/>
              <a:ext cx="661662" cy="6613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Right Arrow 24"/>
          <p:cNvSpPr/>
          <p:nvPr/>
        </p:nvSpPr>
        <p:spPr>
          <a:xfrm rot="19939835">
            <a:off x="9528262" y="1407277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786126">
            <a:off x="9539808" y="2273225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9868037" y="2238078"/>
            <a:ext cx="660804" cy="613444"/>
            <a:chOff x="7341450" y="3014726"/>
            <a:chExt cx="803107" cy="661336"/>
          </a:xfrm>
        </p:grpSpPr>
        <p:sp>
          <p:nvSpPr>
            <p:cNvPr id="28" name="Rounded Rectangle 27"/>
            <p:cNvSpPr/>
            <p:nvPr/>
          </p:nvSpPr>
          <p:spPr>
            <a:xfrm>
              <a:off x="7341450" y="3014726"/>
              <a:ext cx="661662" cy="6613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33593" y="3166821"/>
              <a:ext cx="71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No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884357" y="1059443"/>
            <a:ext cx="559858" cy="608799"/>
            <a:chOff x="7314511" y="1770864"/>
            <a:chExt cx="750310" cy="661336"/>
          </a:xfrm>
        </p:grpSpPr>
        <p:sp>
          <p:nvSpPr>
            <p:cNvPr id="31" name="TextBox 30"/>
            <p:cNvSpPr txBox="1"/>
            <p:nvPr/>
          </p:nvSpPr>
          <p:spPr>
            <a:xfrm>
              <a:off x="7353857" y="1910773"/>
              <a:ext cx="710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Yes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314511" y="1770864"/>
              <a:ext cx="661662" cy="6613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764954" y="872033"/>
            <a:ext cx="1394162" cy="957943"/>
            <a:chOff x="8577521" y="2819621"/>
            <a:chExt cx="1394162" cy="957943"/>
          </a:xfrm>
        </p:grpSpPr>
        <p:sp>
          <p:nvSpPr>
            <p:cNvPr id="35" name="Rounded Rectangle 34"/>
            <p:cNvSpPr/>
            <p:nvPr/>
          </p:nvSpPr>
          <p:spPr>
            <a:xfrm>
              <a:off x="8577521" y="2819621"/>
              <a:ext cx="1290001" cy="95794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58387" y="2968397"/>
              <a:ext cx="1313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Follow up to remain under secondary care</a:t>
              </a:r>
            </a:p>
          </p:txBody>
        </p:sp>
      </p:grpSp>
      <p:sp>
        <p:nvSpPr>
          <p:cNvPr id="37" name="Right Arrow 36"/>
          <p:cNvSpPr/>
          <p:nvPr/>
        </p:nvSpPr>
        <p:spPr>
          <a:xfrm>
            <a:off x="10434433" y="1099410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>
            <a:off x="10474613" y="2285976"/>
            <a:ext cx="314542" cy="517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0983533" y="2036580"/>
            <a:ext cx="9840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Discharge to HFSN who can work with to PCN pharmacist.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77478" y="5479964"/>
            <a:ext cx="3377477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969000" cy="46912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Dr Gareth Archer </a:t>
            </a:r>
          </a:p>
          <a:p>
            <a:pPr marL="0" indent="0">
              <a:buNone/>
            </a:pPr>
            <a:r>
              <a:rPr lang="en-GB" dirty="0"/>
              <a:t>Consultant Cardiologist and Heart Failure Lead DBTH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garetharcher@nhs.net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Secretaries:</a:t>
            </a:r>
          </a:p>
          <a:p>
            <a:pPr marL="0" indent="0">
              <a:buNone/>
            </a:pPr>
            <a:r>
              <a:rPr lang="en-GB" dirty="0"/>
              <a:t>Doncaster  </a:t>
            </a:r>
            <a:r>
              <a:rPr lang="en-GB" dirty="0">
                <a:hlinkClick r:id="rId3"/>
              </a:rPr>
              <a:t>DBTH.cardiosec@nhs.net</a:t>
            </a:r>
            <a:r>
              <a:rPr lang="en-GB" dirty="0"/>
              <a:t> 01302 642155/642156  </a:t>
            </a:r>
          </a:p>
          <a:p>
            <a:pPr marL="0" indent="0">
              <a:buNone/>
            </a:pPr>
            <a:r>
              <a:rPr lang="en-GB" dirty="0"/>
              <a:t>Bassetlaw </a:t>
            </a:r>
            <a:r>
              <a:rPr lang="en-GB" dirty="0">
                <a:hlinkClick r:id="rId4"/>
              </a:rPr>
              <a:t>D.Chester@nhs.net</a:t>
            </a:r>
            <a:r>
              <a:rPr lang="en-GB" dirty="0"/>
              <a:t> 01909 572775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Sophie Barton</a:t>
            </a:r>
          </a:p>
          <a:p>
            <a:pPr marL="0" indent="0">
              <a:buNone/>
            </a:pPr>
            <a:r>
              <a:rPr lang="en-GB" dirty="0"/>
              <a:t>Virtual HF MDT Administrator</a:t>
            </a:r>
          </a:p>
          <a:p>
            <a:pPr marL="0" indent="0">
              <a:buNone/>
            </a:pPr>
            <a:r>
              <a:rPr lang="en-GB" u="sng" dirty="0">
                <a:hlinkClick r:id="rId5"/>
              </a:rPr>
              <a:t>sophie.barton6@nhs.net</a:t>
            </a:r>
            <a:r>
              <a:rPr lang="en-GB" dirty="0"/>
              <a:t> / 01302 642152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Dean </a:t>
            </a:r>
            <a:r>
              <a:rPr lang="en-GB" dirty="0" err="1"/>
              <a:t>Eggitt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GP and Heart </a:t>
            </a:r>
            <a:r>
              <a:rPr lang="en-GB"/>
              <a:t>Failure Lead</a:t>
            </a:r>
          </a:p>
          <a:p>
            <a:pPr marL="0" indent="0">
              <a:buNone/>
            </a:pPr>
            <a:r>
              <a:rPr lang="en-GB"/>
              <a:t>CEO </a:t>
            </a:r>
            <a:r>
              <a:rPr lang="en-GB" dirty="0"/>
              <a:t>Doncaster LMC  </a:t>
            </a:r>
            <a:br>
              <a:rPr lang="en-GB" dirty="0"/>
            </a:br>
            <a:r>
              <a:rPr lang="en-GB" dirty="0"/>
              <a:t>The Oakwood Surgery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deaneggitt@hotmail.com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01302 537611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07200" y="2014311"/>
            <a:ext cx="4927600" cy="394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Virtual HF MDT every Thursday and Friday 12.45-13.15 from 1</a:t>
            </a:r>
            <a:r>
              <a:rPr lang="en-GB" sz="2000" baseline="30000" dirty="0"/>
              <a:t>st</a:t>
            </a:r>
            <a:r>
              <a:rPr lang="en-GB" sz="2000" dirty="0"/>
              <a:t> February.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u="sng" dirty="0">
                <a:hlinkClick r:id="rId7"/>
              </a:rPr>
              <a:t>https://teams.microsoft.com/l/meetup-join/19%3ameeting_NTNmYjYzMDctZDRlNC00MjYxLWI1ODMtMjZjNDQ2YjQ4Mjc2%40thread.v2/0?context=%7b%22Tid%22%3a%2237c354b2-85b0-47f5-b222-07b48d774ee3%22%2c%22Oid%22%3a%222ffb63e3-b0e7-43bf-85f9-27a792641983%22%7d</a:t>
            </a:r>
            <a:br>
              <a:rPr lang="en-GB" sz="2000" dirty="0"/>
            </a:b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83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564</Words>
  <Application>Microsoft Office PowerPoint</Application>
  <PresentationFormat>Widescreen</PresentationFormat>
  <Paragraphs>87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Contact Details</vt:lpstr>
    </vt:vector>
  </TitlesOfParts>
  <Company>DBTH NHS 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Archer</dc:creator>
  <cp:lastModifiedBy>Dean Eggitt</cp:lastModifiedBy>
  <cp:revision>46</cp:revision>
  <dcterms:created xsi:type="dcterms:W3CDTF">2023-07-13T06:48:02Z</dcterms:created>
  <dcterms:modified xsi:type="dcterms:W3CDTF">2024-01-29T14:11:33Z</dcterms:modified>
</cp:coreProperties>
</file>